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7" r:id="rId9"/>
    <p:sldId id="264" r:id="rId10"/>
    <p:sldId id="265" r:id="rId11"/>
    <p:sldId id="266" r:id="rId12"/>
    <p:sldId id="263" r:id="rId13"/>
    <p:sldId id="279" r:id="rId14"/>
    <p:sldId id="270" r:id="rId15"/>
    <p:sldId id="271" r:id="rId16"/>
    <p:sldId id="272" r:id="rId17"/>
    <p:sldId id="273" r:id="rId18"/>
    <p:sldId id="274" r:id="rId19"/>
    <p:sldId id="275" r:id="rId20"/>
    <p:sldId id="276" r:id="rId21"/>
    <p:sldId id="277" r:id="rId22"/>
    <p:sldId id="278" r:id="rId23"/>
  </p:sldIdLst>
  <p:sldSz cx="14630400" cy="8229600"/>
  <p:notesSz cx="8229600" cy="14630400"/>
  <p:embeddedFontLst>
    <p:embeddedFont>
      <p:font typeface="Calibri" panose="020F0502020204030204" pitchFamily="34" charset="0"/>
      <p:regular r:id="rId25"/>
      <p:bold r:id="rId26"/>
      <p:italic r:id="rId27"/>
      <p:boldItalic r:id="rId28"/>
    </p:embeddedFont>
    <p:embeddedFont>
      <p:font typeface="DM Sans Medium" pitchFamily="2" charset="77"/>
      <p:regular r:id="rId29"/>
      <p:italic r:id="rId30"/>
    </p:embeddedFont>
    <p:embeddedFont>
      <p:font typeface="Inter" panose="02000503000000020004" pitchFamily="2"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93" d="100"/>
          <a:sy n="93" d="100"/>
        </p:scale>
        <p:origin x="6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82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191531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97756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459492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pixabay.com/en/analysis-analyzing-data-analyze-295882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66DC7-B1CA-6A6C-AE18-9F7AEE9449AE}"/>
              </a:ext>
            </a:extLst>
          </p:cNvPr>
          <p:cNvSpPr txBox="1"/>
          <p:nvPr/>
        </p:nvSpPr>
        <p:spPr>
          <a:xfrm>
            <a:off x="12607636" y="7439891"/>
            <a:ext cx="2022764" cy="789709"/>
          </a:xfrm>
          <a:prstGeom prst="rect">
            <a:avLst/>
          </a:prstGeom>
          <a:solidFill>
            <a:srgbClr val="FAF8F5"/>
          </a:solidFill>
        </p:spPr>
        <p:txBody>
          <a:bodyPr wrap="square" rtlCol="0">
            <a:spAutoFit/>
          </a:bodyPr>
          <a:lstStyle/>
          <a:p>
            <a:endParaRPr lang="en-US" dirty="0"/>
          </a:p>
        </p:txBody>
      </p:sp>
      <p:sp>
        <p:nvSpPr>
          <p:cNvPr id="3" name="Text 0"/>
          <p:cNvSpPr/>
          <p:nvPr/>
        </p:nvSpPr>
        <p:spPr>
          <a:xfrm>
            <a:off x="6891339" y="3764781"/>
            <a:ext cx="6949559" cy="1549398"/>
          </a:xfrm>
          <a:prstGeom prst="rect">
            <a:avLst/>
          </a:prstGeom>
          <a:noFill/>
          <a:ln/>
        </p:spPr>
        <p:txBody>
          <a:bodyPr wrap="square" lIns="0" tIns="0" rIns="0" bIns="0" rtlCol="0" anchor="t"/>
          <a:lstStyle/>
          <a:p>
            <a:pPr marL="0" indent="0">
              <a:lnSpc>
                <a:spcPts val="5550"/>
              </a:lnSpc>
              <a:buNone/>
            </a:pPr>
            <a:r>
              <a:rPr lang="en-US" sz="4450" b="1" dirty="0">
                <a:solidFill>
                  <a:srgbClr val="161613"/>
                </a:solidFill>
                <a:latin typeface="Times New Roman" panose="02020603050405020304" pitchFamily="18" charset="0"/>
                <a:ea typeface="DM Sans Medium" pitchFamily="34" charset="-122"/>
                <a:cs typeface="Times New Roman" panose="02020603050405020304" pitchFamily="18" charset="0"/>
              </a:rPr>
              <a:t>Uncovering Insights on EV Adoption in India</a:t>
            </a:r>
            <a:endParaRPr lang="en-US" sz="4450" b="1" dirty="0">
              <a:latin typeface="Times New Roman" panose="02020603050405020304" pitchFamily="18" charset="0"/>
              <a:cs typeface="Times New Roman" panose="02020603050405020304" pitchFamily="18" charset="0"/>
            </a:endParaRPr>
          </a:p>
        </p:txBody>
      </p:sp>
      <p:sp>
        <p:nvSpPr>
          <p:cNvPr id="5" name="Shape 2"/>
          <p:cNvSpPr/>
          <p:nvPr/>
        </p:nvSpPr>
        <p:spPr>
          <a:xfrm>
            <a:off x="6280190" y="6918603"/>
            <a:ext cx="362903" cy="362903"/>
          </a:xfrm>
          <a:prstGeom prst="roundRect">
            <a:avLst>
              <a:gd name="adj" fmla="val 25194296"/>
            </a:avLst>
          </a:prstGeom>
          <a:noFill/>
          <a:ln w="7620">
            <a:solidFill>
              <a:srgbClr val="FFFFFF"/>
            </a:solidFill>
            <a:prstDash val="solid"/>
          </a:ln>
        </p:spPr>
      </p:sp>
      <p:sp>
        <p:nvSpPr>
          <p:cNvPr id="7" name="Text 3"/>
          <p:cNvSpPr/>
          <p:nvPr/>
        </p:nvSpPr>
        <p:spPr>
          <a:xfrm>
            <a:off x="12074094" y="6506807"/>
            <a:ext cx="2302307" cy="1549398"/>
          </a:xfrm>
          <a:prstGeom prst="rect">
            <a:avLst/>
          </a:prstGeom>
          <a:noFill/>
          <a:ln/>
        </p:spPr>
        <p:txBody>
          <a:bodyPr wrap="none" lIns="0" tIns="0" rIns="0" bIns="0" rtlCol="0" anchor="t"/>
          <a:lstStyle/>
          <a:p>
            <a:pPr marL="0" indent="0" algn="l">
              <a:lnSpc>
                <a:spcPts val="3100"/>
              </a:lnSpc>
              <a:buNone/>
            </a:pPr>
            <a:r>
              <a:rPr lang="en-US" sz="2400" b="1" dirty="0">
                <a:solidFill>
                  <a:srgbClr val="161613"/>
                </a:solidFill>
                <a:latin typeface="Times New Roman" panose="02020603050405020304" pitchFamily="18" charset="0"/>
                <a:ea typeface="Inter Bold" pitchFamily="34" charset="-122"/>
                <a:cs typeface="Times New Roman" panose="02020603050405020304" pitchFamily="18" charset="0"/>
              </a:rPr>
              <a:t>By:</a:t>
            </a:r>
          </a:p>
          <a:p>
            <a:pPr marL="0" indent="0" algn="l">
              <a:lnSpc>
                <a:spcPts val="3100"/>
              </a:lnSpc>
              <a:buNone/>
            </a:pPr>
            <a:r>
              <a:rPr lang="en-US" sz="2400" b="1" dirty="0">
                <a:solidFill>
                  <a:srgbClr val="161613"/>
                </a:solidFill>
                <a:latin typeface="Times New Roman" panose="02020603050405020304" pitchFamily="18" charset="0"/>
                <a:ea typeface="Inter Bold" pitchFamily="34" charset="-122"/>
                <a:cs typeface="Times New Roman" panose="02020603050405020304" pitchFamily="18" charset="0"/>
              </a:rPr>
              <a:t>Febin Francis</a:t>
            </a:r>
          </a:p>
          <a:p>
            <a:pPr marL="0" indent="0" algn="l">
              <a:lnSpc>
                <a:spcPts val="3100"/>
              </a:lnSpc>
              <a:buNone/>
            </a:pPr>
            <a:r>
              <a:rPr lang="en-US" sz="2400" b="1" dirty="0">
                <a:solidFill>
                  <a:srgbClr val="161613"/>
                </a:solidFill>
                <a:latin typeface="Times New Roman" panose="02020603050405020304" pitchFamily="18" charset="0"/>
                <a:ea typeface="Inter Bold" pitchFamily="34" charset="-122"/>
                <a:cs typeface="Times New Roman" panose="02020603050405020304" pitchFamily="18" charset="0"/>
              </a:rPr>
              <a:t>2327216</a:t>
            </a:r>
          </a:p>
          <a:p>
            <a:pPr marL="0" indent="0" algn="l">
              <a:lnSpc>
                <a:spcPts val="3100"/>
              </a:lnSpc>
              <a:buNone/>
            </a:pPr>
            <a:r>
              <a:rPr lang="en-US" sz="2400" b="1" dirty="0">
                <a:solidFill>
                  <a:srgbClr val="161613"/>
                </a:solidFill>
                <a:latin typeface="Times New Roman" panose="02020603050405020304" pitchFamily="18" charset="0"/>
                <a:ea typeface="Inter Bold" pitchFamily="34" charset="-122"/>
                <a:cs typeface="Times New Roman" panose="02020603050405020304" pitchFamily="18" charset="0"/>
              </a:rPr>
              <a:t>MBA BA</a:t>
            </a:r>
            <a:endParaRPr lang="en-US" sz="2400" dirty="0">
              <a:latin typeface="Times New Roman" panose="02020603050405020304" pitchFamily="18" charset="0"/>
              <a:cs typeface="Times New Roman" panose="02020603050405020304" pitchFamily="18" charset="0"/>
            </a:endParaRPr>
          </a:p>
        </p:txBody>
      </p:sp>
      <p:pic>
        <p:nvPicPr>
          <p:cNvPr id="6" name="Image 0" descr="preencoded.png">
            <a:extLst>
              <a:ext uri="{FF2B5EF4-FFF2-40B4-BE49-F238E27FC236}">
                <a16:creationId xmlns:a16="http://schemas.microsoft.com/office/drawing/2014/main" id="{FEE565DD-5321-C49B-02B1-276A12F57208}"/>
              </a:ext>
            </a:extLst>
          </p:cNvPr>
          <p:cNvPicPr>
            <a:picLocks noChangeAspect="1"/>
          </p:cNvPicPr>
          <p:nvPr/>
        </p:nvPicPr>
        <p:blipFill>
          <a:blip r:embed="rId3"/>
          <a:stretch>
            <a:fillRect/>
          </a:stretch>
        </p:blipFill>
        <p:spPr>
          <a:xfrm>
            <a:off x="0" y="0"/>
            <a:ext cx="5486400" cy="8229600"/>
          </a:xfrm>
          <a:prstGeom prst="rect">
            <a:avLst/>
          </a:prstGeom>
        </p:spPr>
      </p:pic>
      <p:sp>
        <p:nvSpPr>
          <p:cNvPr id="8" name="Text 0">
            <a:extLst>
              <a:ext uri="{FF2B5EF4-FFF2-40B4-BE49-F238E27FC236}">
                <a16:creationId xmlns:a16="http://schemas.microsoft.com/office/drawing/2014/main" id="{2EBB28D2-8199-E42E-14DF-254FF280AA2D}"/>
              </a:ext>
            </a:extLst>
          </p:cNvPr>
          <p:cNvSpPr/>
          <p:nvPr/>
        </p:nvSpPr>
        <p:spPr>
          <a:xfrm>
            <a:off x="6280190" y="877367"/>
            <a:ext cx="6949559" cy="1549398"/>
          </a:xfrm>
          <a:prstGeom prst="rect">
            <a:avLst/>
          </a:prstGeom>
          <a:noFill/>
          <a:ln/>
        </p:spPr>
        <p:txBody>
          <a:bodyPr wrap="square" lIns="0" tIns="0" rIns="0" bIns="0" rtlCol="0" anchor="t"/>
          <a:lstStyle/>
          <a:p>
            <a:pPr marL="0" indent="0">
              <a:lnSpc>
                <a:spcPts val="5550"/>
              </a:lnSpc>
              <a:buNone/>
            </a:pPr>
            <a:endParaRPr lang="en-US" sz="4450" dirty="0"/>
          </a:p>
        </p:txBody>
      </p:sp>
      <p:sp>
        <p:nvSpPr>
          <p:cNvPr id="9" name="Text 0">
            <a:extLst>
              <a:ext uri="{FF2B5EF4-FFF2-40B4-BE49-F238E27FC236}">
                <a16:creationId xmlns:a16="http://schemas.microsoft.com/office/drawing/2014/main" id="{BF6333BA-9CE0-E1F3-5F20-9D09B0CC627E}"/>
              </a:ext>
            </a:extLst>
          </p:cNvPr>
          <p:cNvSpPr/>
          <p:nvPr/>
        </p:nvSpPr>
        <p:spPr>
          <a:xfrm>
            <a:off x="6045201" y="877367"/>
            <a:ext cx="8331200" cy="1549398"/>
          </a:xfrm>
          <a:prstGeom prst="rect">
            <a:avLst/>
          </a:prstGeom>
          <a:noFill/>
          <a:ln/>
        </p:spPr>
        <p:txBody>
          <a:bodyPr wrap="square" lIns="0" tIns="0" rIns="0" bIns="0" rtlCol="0" anchor="t"/>
          <a:lstStyle/>
          <a:p>
            <a:pPr marL="0" indent="0" algn="ctr">
              <a:lnSpc>
                <a:spcPts val="5550"/>
              </a:lnSpc>
              <a:buNone/>
            </a:pPr>
            <a:r>
              <a:rPr lang="en-US" sz="4450" b="1" dirty="0">
                <a:solidFill>
                  <a:srgbClr val="161613"/>
                </a:solidFill>
                <a:latin typeface="Times New Roman" panose="02020603050405020304" pitchFamily="18" charset="0"/>
                <a:ea typeface="DM Sans Medium" pitchFamily="34" charset="-122"/>
                <a:cs typeface="Times New Roman" panose="02020603050405020304" pitchFamily="18" charset="0"/>
              </a:rPr>
              <a:t>Text and Social Media  Analytics </a:t>
            </a:r>
            <a:r>
              <a:rPr lang="en-US" sz="4450" b="1" dirty="0">
                <a:solidFill>
                  <a:srgbClr val="161613"/>
                </a:solidFill>
                <a:latin typeface="Times New Roman" panose="02020603050405020304" pitchFamily="18" charset="0"/>
                <a:cs typeface="Times New Roman" panose="02020603050405020304" pitchFamily="18" charset="0"/>
              </a:rPr>
              <a:t>ETE</a:t>
            </a:r>
            <a:endParaRPr lang="en-US" sz="445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13291" y="682823"/>
            <a:ext cx="13120449" cy="547688"/>
          </a:xfrm>
          <a:prstGeom prst="rect">
            <a:avLst/>
          </a:prstGeom>
          <a:noFill/>
          <a:ln/>
        </p:spPr>
        <p:txBody>
          <a:bodyPr wrap="none" lIns="0" tIns="0" rIns="0" bIns="0" rtlCol="0" anchor="t"/>
          <a:lstStyle/>
          <a:p>
            <a:pPr marL="0" indent="0">
              <a:lnSpc>
                <a:spcPts val="4300"/>
              </a:lnSpc>
              <a:buNone/>
            </a:pPr>
            <a:r>
              <a:rPr lang="en-US" sz="3400" dirty="0">
                <a:solidFill>
                  <a:srgbClr val="161613"/>
                </a:solidFill>
                <a:latin typeface="DM Sans Medium" pitchFamily="34" charset="0"/>
                <a:ea typeface="DM Sans Medium" pitchFamily="34" charset="-122"/>
                <a:cs typeface="DM Sans Medium" pitchFamily="34" charset="-120"/>
              </a:rPr>
              <a:t>Word Cloud for Document 4: A Positive Outlook for EV Adoption</a:t>
            </a:r>
            <a:endParaRPr lang="en-US" sz="3400" dirty="0"/>
          </a:p>
        </p:txBody>
      </p:sp>
      <p:sp>
        <p:nvSpPr>
          <p:cNvPr id="6" name="Text 3"/>
          <p:cNvSpPr/>
          <p:nvPr/>
        </p:nvSpPr>
        <p:spPr>
          <a:xfrm>
            <a:off x="7977265" y="1928941"/>
            <a:ext cx="1450808" cy="267449"/>
          </a:xfrm>
          <a:prstGeom prst="rect">
            <a:avLst/>
          </a:prstGeom>
          <a:noFill/>
          <a:ln/>
        </p:spPr>
        <p:txBody>
          <a:bodyPr wrap="none" lIns="0" tIns="0" rIns="0" bIns="0" rtlCol="0" anchor="t"/>
          <a:lstStyle/>
          <a:p>
            <a:pPr marL="0" indent="0" algn="l">
              <a:lnSpc>
                <a:spcPts val="2150"/>
              </a:lnSpc>
              <a:buNone/>
            </a:pPr>
            <a:r>
              <a:rPr lang="en-US" sz="1600" dirty="0">
                <a:solidFill>
                  <a:srgbClr val="161613"/>
                </a:solidFill>
                <a:latin typeface="DM Sans Medium" pitchFamily="34" charset="0"/>
                <a:ea typeface="DM Sans Medium" pitchFamily="34" charset="-122"/>
                <a:cs typeface="DM Sans Medium" pitchFamily="34" charset="-120"/>
              </a:rPr>
              <a:t>Affordability</a:t>
            </a:r>
            <a:endParaRPr lang="en-US" sz="1600" dirty="0"/>
          </a:p>
        </p:txBody>
      </p:sp>
      <p:sp>
        <p:nvSpPr>
          <p:cNvPr id="7" name="Text 4"/>
          <p:cNvSpPr/>
          <p:nvPr/>
        </p:nvSpPr>
        <p:spPr>
          <a:xfrm>
            <a:off x="7977264" y="2307917"/>
            <a:ext cx="5877281" cy="547688"/>
          </a:xfrm>
          <a:prstGeom prst="rect">
            <a:avLst/>
          </a:prstGeom>
          <a:noFill/>
          <a:ln/>
        </p:spPr>
        <p:txBody>
          <a:bodyPr wrap="square" lIns="0" tIns="0" rIns="0" bIns="0" rtlCol="0" anchor="t"/>
          <a:lstStyle/>
          <a:p>
            <a:pPr marL="0" indent="0" algn="l">
              <a:lnSpc>
                <a:spcPts val="2200"/>
              </a:lnSpc>
              <a:buNone/>
            </a:pPr>
            <a:r>
              <a:rPr lang="en-US" sz="1600" dirty="0">
                <a:solidFill>
                  <a:srgbClr val="161613"/>
                </a:solidFill>
                <a:latin typeface="Inter" pitchFamily="34" charset="0"/>
                <a:ea typeface="Inter" pitchFamily="34" charset="-122"/>
                <a:cs typeface="Inter" pitchFamily="34" charset="-120"/>
              </a:rPr>
              <a:t>Words like "affordable," "prices," and "decrease" indicate that EV prices are expected to become more competitive with traditional gasoline vehicles.</a:t>
            </a:r>
            <a:endParaRPr lang="en-US" sz="1600" dirty="0"/>
          </a:p>
        </p:txBody>
      </p:sp>
      <p:sp>
        <p:nvSpPr>
          <p:cNvPr id="11" name="Text 7"/>
          <p:cNvSpPr/>
          <p:nvPr/>
        </p:nvSpPr>
        <p:spPr>
          <a:xfrm>
            <a:off x="7977265" y="3523453"/>
            <a:ext cx="1450808" cy="267449"/>
          </a:xfrm>
          <a:prstGeom prst="rect">
            <a:avLst/>
          </a:prstGeom>
          <a:noFill/>
          <a:ln/>
        </p:spPr>
        <p:txBody>
          <a:bodyPr wrap="none" lIns="0" tIns="0" rIns="0" bIns="0" rtlCol="0" anchor="t"/>
          <a:lstStyle/>
          <a:p>
            <a:pPr marL="0" indent="0" algn="l">
              <a:lnSpc>
                <a:spcPts val="2150"/>
              </a:lnSpc>
              <a:buNone/>
            </a:pPr>
            <a:r>
              <a:rPr lang="en-US" sz="1600" dirty="0">
                <a:solidFill>
                  <a:srgbClr val="161613"/>
                </a:solidFill>
                <a:latin typeface="DM Sans Medium" pitchFamily="34" charset="0"/>
                <a:ea typeface="DM Sans Medium" pitchFamily="34" charset="-122"/>
                <a:cs typeface="DM Sans Medium" pitchFamily="34" charset="-120"/>
              </a:rPr>
              <a:t>Infrastructure</a:t>
            </a:r>
            <a:endParaRPr lang="en-US" sz="1600" dirty="0"/>
          </a:p>
        </p:txBody>
      </p:sp>
      <p:sp>
        <p:nvSpPr>
          <p:cNvPr id="12" name="Text 8"/>
          <p:cNvSpPr/>
          <p:nvPr/>
        </p:nvSpPr>
        <p:spPr>
          <a:xfrm>
            <a:off x="7977264" y="3902429"/>
            <a:ext cx="5327935" cy="547688"/>
          </a:xfrm>
          <a:prstGeom prst="rect">
            <a:avLst/>
          </a:prstGeom>
          <a:noFill/>
          <a:ln/>
        </p:spPr>
        <p:txBody>
          <a:bodyPr wrap="square" lIns="0" tIns="0" rIns="0" bIns="0" rtlCol="0" anchor="t"/>
          <a:lstStyle/>
          <a:p>
            <a:pPr marL="0" indent="0" algn="l">
              <a:lnSpc>
                <a:spcPts val="2200"/>
              </a:lnSpc>
              <a:buNone/>
            </a:pPr>
            <a:r>
              <a:rPr lang="en-US" sz="1600" dirty="0">
                <a:solidFill>
                  <a:srgbClr val="161613"/>
                </a:solidFill>
                <a:latin typeface="Inter" pitchFamily="34" charset="0"/>
                <a:ea typeface="Inter" pitchFamily="34" charset="-122"/>
                <a:cs typeface="Inter" pitchFamily="34" charset="-120"/>
              </a:rPr>
              <a:t>Words like "infrastructure," "charging," and "stations" emphasize the importance of developing a robust charging infrastructure to support EV adoption.</a:t>
            </a:r>
            <a:endParaRPr lang="en-US" sz="1600" dirty="0"/>
          </a:p>
        </p:txBody>
      </p:sp>
      <p:sp>
        <p:nvSpPr>
          <p:cNvPr id="16" name="Text 11"/>
          <p:cNvSpPr/>
          <p:nvPr/>
        </p:nvSpPr>
        <p:spPr>
          <a:xfrm>
            <a:off x="7977265" y="4920022"/>
            <a:ext cx="1450808" cy="267449"/>
          </a:xfrm>
          <a:prstGeom prst="rect">
            <a:avLst/>
          </a:prstGeom>
          <a:noFill/>
          <a:ln/>
        </p:spPr>
        <p:txBody>
          <a:bodyPr wrap="none" lIns="0" tIns="0" rIns="0" bIns="0" rtlCol="0" anchor="t"/>
          <a:lstStyle/>
          <a:p>
            <a:pPr marL="0" indent="0" algn="l">
              <a:lnSpc>
                <a:spcPts val="2150"/>
              </a:lnSpc>
              <a:buNone/>
            </a:pPr>
            <a:r>
              <a:rPr lang="en-US" sz="1600" dirty="0">
                <a:solidFill>
                  <a:srgbClr val="161613"/>
                </a:solidFill>
                <a:latin typeface="DM Sans Medium" pitchFamily="34" charset="0"/>
                <a:ea typeface="DM Sans Medium" pitchFamily="34" charset="-122"/>
                <a:cs typeface="DM Sans Medium" pitchFamily="34" charset="-120"/>
              </a:rPr>
              <a:t>Technology</a:t>
            </a:r>
            <a:endParaRPr lang="en-US" sz="1600" dirty="0"/>
          </a:p>
        </p:txBody>
      </p:sp>
      <p:sp>
        <p:nvSpPr>
          <p:cNvPr id="17" name="Text 12"/>
          <p:cNvSpPr/>
          <p:nvPr/>
        </p:nvSpPr>
        <p:spPr>
          <a:xfrm>
            <a:off x="7977264" y="5298998"/>
            <a:ext cx="5327934" cy="560784"/>
          </a:xfrm>
          <a:prstGeom prst="rect">
            <a:avLst/>
          </a:prstGeom>
          <a:noFill/>
          <a:ln/>
        </p:spPr>
        <p:txBody>
          <a:bodyPr wrap="square" lIns="0" tIns="0" rIns="0" bIns="0" rtlCol="0" anchor="t"/>
          <a:lstStyle/>
          <a:p>
            <a:pPr marL="0" indent="0" algn="l">
              <a:lnSpc>
                <a:spcPts val="2200"/>
              </a:lnSpc>
              <a:buNone/>
            </a:pPr>
            <a:r>
              <a:rPr lang="en-US" sz="1600" dirty="0">
                <a:solidFill>
                  <a:srgbClr val="161613"/>
                </a:solidFill>
                <a:latin typeface="Inter" pitchFamily="34" charset="0"/>
                <a:ea typeface="Inter" pitchFamily="34" charset="-122"/>
                <a:cs typeface="Inter" pitchFamily="34" charset="-120"/>
              </a:rPr>
              <a:t>Words like "technology" and "improve" suggest that advancements in EV technology will lead to better performance, range, and charging times.</a:t>
            </a:r>
            <a:endParaRPr lang="en-US" sz="1600" dirty="0"/>
          </a:p>
        </p:txBody>
      </p:sp>
      <p:sp>
        <p:nvSpPr>
          <p:cNvPr id="21" name="Text 15"/>
          <p:cNvSpPr/>
          <p:nvPr/>
        </p:nvSpPr>
        <p:spPr>
          <a:xfrm>
            <a:off x="7977265" y="6289193"/>
            <a:ext cx="1472494" cy="267449"/>
          </a:xfrm>
          <a:prstGeom prst="rect">
            <a:avLst/>
          </a:prstGeom>
          <a:noFill/>
          <a:ln/>
        </p:spPr>
        <p:txBody>
          <a:bodyPr wrap="none" lIns="0" tIns="0" rIns="0" bIns="0" rtlCol="0" anchor="t"/>
          <a:lstStyle/>
          <a:p>
            <a:pPr marL="0" indent="0" algn="l">
              <a:lnSpc>
                <a:spcPts val="2150"/>
              </a:lnSpc>
              <a:buNone/>
            </a:pPr>
            <a:r>
              <a:rPr lang="en-US" sz="1600" dirty="0">
                <a:solidFill>
                  <a:srgbClr val="161613"/>
                </a:solidFill>
                <a:latin typeface="DM Sans Medium" pitchFamily="34" charset="0"/>
                <a:ea typeface="DM Sans Medium" pitchFamily="34" charset="-122"/>
                <a:cs typeface="DM Sans Medium" pitchFamily="34" charset="-120"/>
              </a:rPr>
              <a:t>Mainstream Adoption</a:t>
            </a:r>
            <a:endParaRPr lang="en-US" sz="1600" dirty="0"/>
          </a:p>
        </p:txBody>
      </p:sp>
      <p:sp>
        <p:nvSpPr>
          <p:cNvPr id="22" name="Text 16"/>
          <p:cNvSpPr/>
          <p:nvPr/>
        </p:nvSpPr>
        <p:spPr>
          <a:xfrm>
            <a:off x="7977264" y="6668169"/>
            <a:ext cx="5327933" cy="560784"/>
          </a:xfrm>
          <a:prstGeom prst="rect">
            <a:avLst/>
          </a:prstGeom>
          <a:noFill/>
          <a:ln/>
        </p:spPr>
        <p:txBody>
          <a:bodyPr wrap="square" lIns="0" tIns="0" rIns="0" bIns="0" rtlCol="0" anchor="t"/>
          <a:lstStyle/>
          <a:p>
            <a:pPr marL="0" indent="0" algn="l">
              <a:lnSpc>
                <a:spcPts val="2200"/>
              </a:lnSpc>
              <a:buNone/>
            </a:pPr>
            <a:r>
              <a:rPr lang="en-US" sz="1600" dirty="0">
                <a:solidFill>
                  <a:srgbClr val="161613"/>
                </a:solidFill>
                <a:latin typeface="Inter" pitchFamily="34" charset="0"/>
                <a:ea typeface="Inter" pitchFamily="34" charset="-122"/>
                <a:cs typeface="Inter" pitchFamily="34" charset="-120"/>
              </a:rPr>
              <a:t>Words like "mainstream," "widespread," and "likely" indicate that EVs are expected to become a common choice for consumers.</a:t>
            </a:r>
            <a:endParaRPr lang="en-US" sz="1600" dirty="0"/>
          </a:p>
        </p:txBody>
      </p:sp>
      <p:sp>
        <p:nvSpPr>
          <p:cNvPr id="25" name="Shape 13">
            <a:extLst>
              <a:ext uri="{FF2B5EF4-FFF2-40B4-BE49-F238E27FC236}">
                <a16:creationId xmlns:a16="http://schemas.microsoft.com/office/drawing/2014/main" id="{6DA54A01-17A2-5746-8A85-361DE7B5AE6A}"/>
              </a:ext>
            </a:extLst>
          </p:cNvPr>
          <p:cNvSpPr/>
          <p:nvPr/>
        </p:nvSpPr>
        <p:spPr>
          <a:xfrm>
            <a:off x="7977263" y="3372367"/>
            <a:ext cx="4952713" cy="45719"/>
          </a:xfrm>
          <a:prstGeom prst="roundRect">
            <a:avLst>
              <a:gd name="adj" fmla="val 229970"/>
            </a:avLst>
          </a:prstGeom>
          <a:solidFill>
            <a:srgbClr val="D3D1C9"/>
          </a:solidFill>
          <a:ln/>
        </p:spPr>
      </p:sp>
      <p:sp>
        <p:nvSpPr>
          <p:cNvPr id="27" name="Shape 13">
            <a:extLst>
              <a:ext uri="{FF2B5EF4-FFF2-40B4-BE49-F238E27FC236}">
                <a16:creationId xmlns:a16="http://schemas.microsoft.com/office/drawing/2014/main" id="{EA4B8406-09FE-2640-BB88-B572C05AEF62}"/>
              </a:ext>
            </a:extLst>
          </p:cNvPr>
          <p:cNvSpPr/>
          <p:nvPr/>
        </p:nvSpPr>
        <p:spPr>
          <a:xfrm>
            <a:off x="7977263" y="4785635"/>
            <a:ext cx="4952713" cy="45719"/>
          </a:xfrm>
          <a:prstGeom prst="roundRect">
            <a:avLst>
              <a:gd name="adj" fmla="val 229970"/>
            </a:avLst>
          </a:prstGeom>
          <a:solidFill>
            <a:srgbClr val="D3D1C9"/>
          </a:solidFill>
          <a:ln/>
        </p:spPr>
      </p:sp>
      <p:pic>
        <p:nvPicPr>
          <p:cNvPr id="28" name="Picture 27">
            <a:extLst>
              <a:ext uri="{FF2B5EF4-FFF2-40B4-BE49-F238E27FC236}">
                <a16:creationId xmlns:a16="http://schemas.microsoft.com/office/drawing/2014/main" id="{5FBE0DD9-0577-6B38-1D17-9B1B07426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90" y="2708152"/>
            <a:ext cx="6701909" cy="3433373"/>
          </a:xfrm>
          <a:prstGeom prst="rect">
            <a:avLst/>
          </a:prstGeom>
        </p:spPr>
      </p:pic>
      <p:sp>
        <p:nvSpPr>
          <p:cNvPr id="29" name="Shape 13">
            <a:extLst>
              <a:ext uri="{FF2B5EF4-FFF2-40B4-BE49-F238E27FC236}">
                <a16:creationId xmlns:a16="http://schemas.microsoft.com/office/drawing/2014/main" id="{99C36D85-C885-9B4F-B5B3-F9CD63DE8831}"/>
              </a:ext>
            </a:extLst>
          </p:cNvPr>
          <p:cNvSpPr/>
          <p:nvPr/>
        </p:nvSpPr>
        <p:spPr>
          <a:xfrm>
            <a:off x="7977263" y="6210570"/>
            <a:ext cx="4952713" cy="45719"/>
          </a:xfrm>
          <a:prstGeom prst="roundRect">
            <a:avLst>
              <a:gd name="adj" fmla="val 229970"/>
            </a:avLst>
          </a:prstGeom>
          <a:solidFill>
            <a:srgbClr val="D3D1C9"/>
          </a:solidFill>
          <a:ln/>
        </p:spPr>
      </p:sp>
      <p:sp>
        <p:nvSpPr>
          <p:cNvPr id="15" name="TextBox 14">
            <a:extLst>
              <a:ext uri="{FF2B5EF4-FFF2-40B4-BE49-F238E27FC236}">
                <a16:creationId xmlns:a16="http://schemas.microsoft.com/office/drawing/2014/main" id="{AD7A562A-8BF0-FBB2-B85D-73A4DAEA45EF}"/>
              </a:ext>
            </a:extLst>
          </p:cNvPr>
          <p:cNvSpPr txBox="1"/>
          <p:nvPr/>
        </p:nvSpPr>
        <p:spPr>
          <a:xfrm>
            <a:off x="12607636" y="7439891"/>
            <a:ext cx="2022764" cy="789709"/>
          </a:xfrm>
          <a:prstGeom prst="rect">
            <a:avLst/>
          </a:prstGeom>
          <a:solidFill>
            <a:srgbClr val="FAF8F5"/>
          </a:solidFill>
        </p:spPr>
        <p:txBody>
          <a:bodyPr wrap="square" rtlCol="0">
            <a:spAutoFit/>
          </a:bodyPr>
          <a:lstStyle/>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9438" y="398671"/>
            <a:ext cx="13934707" cy="1308208"/>
          </a:xfrm>
          <a:prstGeom prst="rect">
            <a:avLst/>
          </a:prstGeom>
          <a:noFill/>
          <a:ln/>
        </p:spPr>
        <p:txBody>
          <a:bodyPr wrap="square" lIns="0" tIns="0" rIns="0" bIns="0" rtlCol="0" anchor="t"/>
          <a:lstStyle/>
          <a:p>
            <a:pPr>
              <a:lnSpc>
                <a:spcPts val="4900"/>
              </a:lnSpc>
            </a:pPr>
            <a:r>
              <a:rPr lang="en-US" sz="3900" dirty="0">
                <a:solidFill>
                  <a:srgbClr val="161613"/>
                </a:solidFill>
                <a:latin typeface="DM Sans Medium" pitchFamily="34" charset="0"/>
                <a:ea typeface="DM Sans Medium" pitchFamily="34" charset="-122"/>
                <a:cs typeface="DM Sans Medium" pitchFamily="34" charset="-120"/>
              </a:rPr>
              <a:t>Word Cloud for Document 5: </a:t>
            </a:r>
            <a:r>
              <a:rPr lang="en-IN" sz="3900" dirty="0">
                <a:solidFill>
                  <a:srgbClr val="000000"/>
                </a:solidFill>
                <a:latin typeface=""/>
                <a:ea typeface="DM Sans Medium" pitchFamily="34" charset="-122"/>
                <a:cs typeface="DM Sans Medium" pitchFamily="34" charset="-120"/>
              </a:rPr>
              <a:t>R</a:t>
            </a:r>
            <a:r>
              <a:rPr lang="en-IN" sz="3900" dirty="0">
                <a:solidFill>
                  <a:srgbClr val="000000"/>
                </a:solidFill>
                <a:effectLst/>
                <a:latin typeface=""/>
              </a:rPr>
              <a:t>ole of government policies and incentives</a:t>
            </a:r>
          </a:p>
          <a:p>
            <a:pPr marL="0" indent="0">
              <a:lnSpc>
                <a:spcPts val="4900"/>
              </a:lnSpc>
              <a:buNone/>
            </a:pPr>
            <a:endParaRPr lang="en-US" sz="3900" dirty="0"/>
          </a:p>
        </p:txBody>
      </p:sp>
      <p:sp>
        <p:nvSpPr>
          <p:cNvPr id="5" name="Shape 2"/>
          <p:cNvSpPr/>
          <p:nvPr/>
        </p:nvSpPr>
        <p:spPr>
          <a:xfrm>
            <a:off x="1128149" y="5151527"/>
            <a:ext cx="3773567" cy="2428042"/>
          </a:xfrm>
          <a:prstGeom prst="roundRect">
            <a:avLst>
              <a:gd name="adj" fmla="val 1233"/>
            </a:avLst>
          </a:prstGeom>
          <a:solidFill>
            <a:srgbClr val="EDEBE3"/>
          </a:solidFill>
          <a:ln/>
        </p:spPr>
      </p:sp>
      <p:sp>
        <p:nvSpPr>
          <p:cNvPr id="6" name="Text 3"/>
          <p:cNvSpPr/>
          <p:nvPr/>
        </p:nvSpPr>
        <p:spPr>
          <a:xfrm>
            <a:off x="1327698" y="5351076"/>
            <a:ext cx="2495312" cy="311944"/>
          </a:xfrm>
          <a:prstGeom prst="rect">
            <a:avLst/>
          </a:prstGeom>
          <a:noFill/>
          <a:ln/>
        </p:spPr>
        <p:txBody>
          <a:bodyPr wrap="none" lIns="0" tIns="0" rIns="0" bIns="0" rtlCol="0" anchor="t"/>
          <a:lstStyle/>
          <a:p>
            <a:pPr marL="0" indent="0">
              <a:lnSpc>
                <a:spcPts val="2450"/>
              </a:lnSpc>
              <a:buNone/>
            </a:pPr>
            <a:r>
              <a:rPr lang="en-IN" sz="1800" b="1" dirty="0">
                <a:solidFill>
                  <a:srgbClr val="000000"/>
                </a:solidFill>
                <a:effectLst/>
                <a:latin typeface="Times New Roman" panose="02020603050405020304" pitchFamily="18" charset="0"/>
                <a:ea typeface="Times New Roman" panose="02020603050405020304" pitchFamily="18" charset="0"/>
              </a:rPr>
              <a:t>Financial Incentives</a:t>
            </a:r>
            <a:r>
              <a:rPr lang="en-IN" sz="2000" dirty="0">
                <a:effectLst/>
              </a:rPr>
              <a:t> </a:t>
            </a:r>
            <a:endParaRPr lang="en-US" sz="1950" dirty="0"/>
          </a:p>
        </p:txBody>
      </p:sp>
      <p:sp>
        <p:nvSpPr>
          <p:cNvPr id="7" name="Text 4"/>
          <p:cNvSpPr/>
          <p:nvPr/>
        </p:nvSpPr>
        <p:spPr>
          <a:xfrm>
            <a:off x="1327698" y="5782796"/>
            <a:ext cx="3374469" cy="1597223"/>
          </a:xfrm>
          <a:prstGeom prst="rect">
            <a:avLst/>
          </a:prstGeom>
          <a:noFill/>
          <a:ln/>
        </p:spPr>
        <p:txBody>
          <a:bodyPr wrap="square" lIns="0" tIns="0" rIns="0" bIns="0" rtlCol="0" anchor="t"/>
          <a:lstStyle/>
          <a:p>
            <a:pPr marL="0" indent="0">
              <a:lnSpc>
                <a:spcPts val="2500"/>
              </a:lnSpc>
              <a:buNone/>
            </a:pPr>
            <a:r>
              <a:rPr lang="en-IN" sz="1800" dirty="0">
                <a:solidFill>
                  <a:srgbClr val="000000"/>
                </a:solidFill>
                <a:effectLst/>
                <a:latin typeface="Times New Roman" panose="02020603050405020304" pitchFamily="18" charset="0"/>
                <a:ea typeface="Times New Roman" panose="02020603050405020304" pitchFamily="18" charset="0"/>
              </a:rPr>
              <a:t>Words like "incentives," "rebates," and "affordability" emphasize the need for financial support to make EVs more affordable for consumers.</a:t>
            </a:r>
            <a:r>
              <a:rPr lang="en-IN" sz="1600" dirty="0">
                <a:effectLst/>
              </a:rPr>
              <a:t> </a:t>
            </a:r>
            <a:endParaRPr lang="en-US" sz="1550" dirty="0"/>
          </a:p>
        </p:txBody>
      </p:sp>
      <p:sp>
        <p:nvSpPr>
          <p:cNvPr id="8" name="Shape 5"/>
          <p:cNvSpPr/>
          <p:nvPr/>
        </p:nvSpPr>
        <p:spPr>
          <a:xfrm>
            <a:off x="5101264" y="5151527"/>
            <a:ext cx="3773567" cy="2428042"/>
          </a:xfrm>
          <a:prstGeom prst="roundRect">
            <a:avLst>
              <a:gd name="adj" fmla="val 1233"/>
            </a:avLst>
          </a:prstGeom>
          <a:solidFill>
            <a:srgbClr val="EDEBE3"/>
          </a:solidFill>
          <a:ln/>
        </p:spPr>
      </p:sp>
      <p:sp>
        <p:nvSpPr>
          <p:cNvPr id="9" name="Text 6"/>
          <p:cNvSpPr/>
          <p:nvPr/>
        </p:nvSpPr>
        <p:spPr>
          <a:xfrm>
            <a:off x="5300813" y="5351076"/>
            <a:ext cx="2495312" cy="311944"/>
          </a:xfrm>
          <a:prstGeom prst="rect">
            <a:avLst/>
          </a:prstGeom>
          <a:noFill/>
          <a:ln/>
        </p:spPr>
        <p:txBody>
          <a:bodyPr wrap="none" lIns="0" tIns="0" rIns="0" bIns="0" rtlCol="0" anchor="t"/>
          <a:lstStyle/>
          <a:p>
            <a:pPr marL="0" indent="0">
              <a:lnSpc>
                <a:spcPts val="2450"/>
              </a:lnSpc>
              <a:buNone/>
            </a:pPr>
            <a:r>
              <a:rPr lang="en-IN" sz="1800" b="1" dirty="0">
                <a:solidFill>
                  <a:srgbClr val="000000"/>
                </a:solidFill>
                <a:effectLst/>
                <a:latin typeface="Times New Roman" panose="02020603050405020304" pitchFamily="18" charset="0"/>
                <a:ea typeface="Times New Roman" panose="02020603050405020304" pitchFamily="18" charset="0"/>
              </a:rPr>
              <a:t>Government Policies</a:t>
            </a:r>
            <a:r>
              <a:rPr lang="en-IN" sz="2000" dirty="0">
                <a:effectLst/>
              </a:rPr>
              <a:t> </a:t>
            </a:r>
            <a:endParaRPr lang="en-US" sz="1950" dirty="0"/>
          </a:p>
        </p:txBody>
      </p:sp>
      <p:sp>
        <p:nvSpPr>
          <p:cNvPr id="10" name="Text 7"/>
          <p:cNvSpPr/>
          <p:nvPr/>
        </p:nvSpPr>
        <p:spPr>
          <a:xfrm>
            <a:off x="5300813" y="5782796"/>
            <a:ext cx="3374469" cy="1597223"/>
          </a:xfrm>
          <a:prstGeom prst="rect">
            <a:avLst/>
          </a:prstGeom>
          <a:noFill/>
          <a:ln/>
        </p:spPr>
        <p:txBody>
          <a:bodyPr wrap="square" lIns="0" tIns="0" rIns="0" bIns="0" rtlCol="0" anchor="t"/>
          <a:lstStyle/>
          <a:p>
            <a:pPr>
              <a:lnSpc>
                <a:spcPts val="2500"/>
              </a:lnSpc>
            </a:pPr>
            <a:r>
              <a:rPr lang="en-IN" sz="1800" dirty="0">
                <a:solidFill>
                  <a:srgbClr val="000000"/>
                </a:solidFill>
                <a:effectLst/>
                <a:latin typeface="Times New Roman" panose="02020603050405020304" pitchFamily="18" charset="0"/>
                <a:ea typeface="Times New Roman" panose="02020603050405020304" pitchFamily="18" charset="0"/>
              </a:rPr>
              <a:t>Words like "government," "policies," and "support" highlight the crucial role of government in creating a favourable environment for EV adoption.</a:t>
            </a:r>
          </a:p>
          <a:p>
            <a:pPr marL="0" indent="0">
              <a:lnSpc>
                <a:spcPts val="2500"/>
              </a:lnSpc>
              <a:buNone/>
            </a:pPr>
            <a:endParaRPr lang="en-US" sz="1550" dirty="0"/>
          </a:p>
        </p:txBody>
      </p:sp>
      <p:sp>
        <p:nvSpPr>
          <p:cNvPr id="11" name="Shape 8"/>
          <p:cNvSpPr/>
          <p:nvPr/>
        </p:nvSpPr>
        <p:spPr>
          <a:xfrm>
            <a:off x="9233059" y="5151527"/>
            <a:ext cx="4025740" cy="2428042"/>
          </a:xfrm>
          <a:prstGeom prst="roundRect">
            <a:avLst>
              <a:gd name="adj" fmla="val 2037"/>
            </a:avLst>
          </a:prstGeom>
          <a:solidFill>
            <a:srgbClr val="EDEBE3"/>
          </a:solidFill>
          <a:ln/>
        </p:spPr>
      </p:sp>
      <p:sp>
        <p:nvSpPr>
          <p:cNvPr id="12" name="Text 9"/>
          <p:cNvSpPr/>
          <p:nvPr/>
        </p:nvSpPr>
        <p:spPr>
          <a:xfrm>
            <a:off x="9432608" y="5351075"/>
            <a:ext cx="1265677" cy="537928"/>
          </a:xfrm>
          <a:prstGeom prst="rect">
            <a:avLst/>
          </a:prstGeom>
          <a:noFill/>
          <a:ln/>
        </p:spPr>
        <p:txBody>
          <a:bodyPr wrap="none" lIns="0" tIns="0" rIns="0" bIns="0" rtlCol="0" anchor="t"/>
          <a:lstStyle/>
          <a:p>
            <a:pPr marL="0" indent="0">
              <a:lnSpc>
                <a:spcPts val="2450"/>
              </a:lnSpc>
              <a:buNone/>
            </a:pPr>
            <a:r>
              <a:rPr lang="en-IN" sz="1800" b="1" dirty="0">
                <a:solidFill>
                  <a:srgbClr val="000000"/>
                </a:solidFill>
                <a:effectLst/>
                <a:latin typeface="Times New Roman" panose="02020603050405020304" pitchFamily="18" charset="0"/>
                <a:ea typeface="Times New Roman" panose="02020603050405020304" pitchFamily="18" charset="0"/>
              </a:rPr>
              <a:t>Consumer Perception</a:t>
            </a:r>
            <a:r>
              <a:rPr lang="en-IN" sz="2000" dirty="0">
                <a:effectLst/>
              </a:rPr>
              <a:t> </a:t>
            </a:r>
            <a:endParaRPr lang="en-US" sz="1950" dirty="0"/>
          </a:p>
        </p:txBody>
      </p:sp>
      <p:sp>
        <p:nvSpPr>
          <p:cNvPr id="13" name="Text 10"/>
          <p:cNvSpPr/>
          <p:nvPr/>
        </p:nvSpPr>
        <p:spPr>
          <a:xfrm>
            <a:off x="9432608" y="5782797"/>
            <a:ext cx="3726859" cy="1101726"/>
          </a:xfrm>
          <a:prstGeom prst="rect">
            <a:avLst/>
          </a:prstGeom>
          <a:noFill/>
          <a:ln/>
        </p:spPr>
        <p:txBody>
          <a:bodyPr wrap="square" lIns="0" tIns="0" rIns="0" bIns="0" rtlCol="0" anchor="t"/>
          <a:lstStyle/>
          <a:p>
            <a:pPr>
              <a:lnSpc>
                <a:spcPts val="2500"/>
              </a:lnSpc>
            </a:pPr>
            <a:r>
              <a:rPr lang="en-IN" sz="1800" dirty="0">
                <a:solidFill>
                  <a:srgbClr val="000000"/>
                </a:solidFill>
                <a:effectLst/>
                <a:latin typeface="Times New Roman" panose="02020603050405020304" pitchFamily="18" charset="0"/>
                <a:ea typeface="Times New Roman" panose="02020603050405020304" pitchFamily="18" charset="0"/>
              </a:rPr>
              <a:t>Words like "perception," "consider," and "influence" suggest that government policies can influence public perception of EVs and encourage adoption.</a:t>
            </a:r>
          </a:p>
          <a:p>
            <a:pPr marL="0" indent="0">
              <a:lnSpc>
                <a:spcPts val="2500"/>
              </a:lnSpc>
              <a:buNone/>
            </a:pPr>
            <a:endParaRPr lang="en-US" sz="1550" dirty="0"/>
          </a:p>
        </p:txBody>
      </p:sp>
      <p:pic>
        <p:nvPicPr>
          <p:cNvPr id="15" name="Picture 14">
            <a:extLst>
              <a:ext uri="{FF2B5EF4-FFF2-40B4-BE49-F238E27FC236}">
                <a16:creationId xmlns:a16="http://schemas.microsoft.com/office/drawing/2014/main" id="{729437EA-45CA-78DB-3549-96D82ACF6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644" y="1688729"/>
            <a:ext cx="6135111" cy="3143352"/>
          </a:xfrm>
          <a:prstGeom prst="rect">
            <a:avLst/>
          </a:prstGeom>
        </p:spPr>
      </p:pic>
      <p:sp>
        <p:nvSpPr>
          <p:cNvPr id="14" name="TextBox 13">
            <a:extLst>
              <a:ext uri="{FF2B5EF4-FFF2-40B4-BE49-F238E27FC236}">
                <a16:creationId xmlns:a16="http://schemas.microsoft.com/office/drawing/2014/main" id="{BE355FB4-F4C2-8A30-F681-32D6A98AC027}"/>
              </a:ext>
            </a:extLst>
          </p:cNvPr>
          <p:cNvSpPr txBox="1"/>
          <p:nvPr/>
        </p:nvSpPr>
        <p:spPr>
          <a:xfrm>
            <a:off x="12635345" y="7727756"/>
            <a:ext cx="1995055" cy="398671"/>
          </a:xfrm>
          <a:prstGeom prst="rect">
            <a:avLst/>
          </a:prstGeom>
          <a:solidFill>
            <a:srgbClr val="FAF8F5"/>
          </a:solidFill>
        </p:spPr>
        <p:txBody>
          <a:bodyPr wrap="square" rtlCol="0">
            <a:spAutoFit/>
          </a:bodyPr>
          <a:lstStyle/>
          <a:p>
            <a:endParaRPr lang="en-US" dirty="0"/>
          </a:p>
        </p:txBody>
      </p:sp>
    </p:spTree>
    <p:extLst>
      <p:ext uri="{BB962C8B-B14F-4D97-AF65-F5344CB8AC3E}">
        <p14:creationId xmlns:p14="http://schemas.microsoft.com/office/powerpoint/2010/main" val="3898773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ECDFAB7-A915-98A7-0AA8-EE3D872B557A}"/>
              </a:ext>
            </a:extLst>
          </p:cNvPr>
          <p:cNvSpPr txBox="1"/>
          <p:nvPr/>
        </p:nvSpPr>
        <p:spPr>
          <a:xfrm>
            <a:off x="12593782" y="7754729"/>
            <a:ext cx="2036618" cy="398671"/>
          </a:xfrm>
          <a:prstGeom prst="rect">
            <a:avLst/>
          </a:prstGeom>
          <a:solidFill>
            <a:srgbClr val="FAF8F5"/>
          </a:solidFill>
        </p:spPr>
        <p:txBody>
          <a:bodyPr wrap="square" rtlCol="0">
            <a:spAutoFit/>
          </a:bodyPr>
          <a:lstStyle/>
          <a:p>
            <a:endParaRPr lang="en-US" dirty="0"/>
          </a:p>
        </p:txBody>
      </p:sp>
      <p:sp>
        <p:nvSpPr>
          <p:cNvPr id="3" name="Text 0"/>
          <p:cNvSpPr/>
          <p:nvPr/>
        </p:nvSpPr>
        <p:spPr>
          <a:xfrm>
            <a:off x="529438" y="398671"/>
            <a:ext cx="13934707" cy="1308208"/>
          </a:xfrm>
          <a:prstGeom prst="rect">
            <a:avLst/>
          </a:prstGeom>
          <a:noFill/>
          <a:ln/>
        </p:spPr>
        <p:txBody>
          <a:bodyPr wrap="square" lIns="0" tIns="0" rIns="0" bIns="0" rtlCol="0" anchor="t"/>
          <a:lstStyle/>
          <a:p>
            <a:pPr marL="0" indent="0">
              <a:lnSpc>
                <a:spcPts val="4900"/>
              </a:lnSpc>
              <a:buNone/>
            </a:pPr>
            <a:r>
              <a:rPr lang="en-US" sz="3900" dirty="0">
                <a:solidFill>
                  <a:srgbClr val="161613"/>
                </a:solidFill>
                <a:latin typeface="DM Sans Medium" pitchFamily="34" charset="0"/>
                <a:ea typeface="DM Sans Medium" pitchFamily="34" charset="-122"/>
                <a:cs typeface="DM Sans Medium" pitchFamily="34" charset="-120"/>
              </a:rPr>
              <a:t>Word Cloud for Entire Response</a:t>
            </a:r>
            <a:endParaRPr lang="en-US" sz="3900" dirty="0"/>
          </a:p>
        </p:txBody>
      </p:sp>
      <p:sp>
        <p:nvSpPr>
          <p:cNvPr id="5" name="Shape 2"/>
          <p:cNvSpPr/>
          <p:nvPr/>
        </p:nvSpPr>
        <p:spPr>
          <a:xfrm>
            <a:off x="632849" y="5168091"/>
            <a:ext cx="3150207" cy="2785973"/>
          </a:xfrm>
          <a:prstGeom prst="roundRect">
            <a:avLst>
              <a:gd name="adj" fmla="val 1233"/>
            </a:avLst>
          </a:prstGeom>
          <a:solidFill>
            <a:srgbClr val="EDEBE3"/>
          </a:solidFill>
          <a:ln/>
        </p:spPr>
      </p:sp>
      <p:sp>
        <p:nvSpPr>
          <p:cNvPr id="6" name="Text 3"/>
          <p:cNvSpPr/>
          <p:nvPr/>
        </p:nvSpPr>
        <p:spPr>
          <a:xfrm>
            <a:off x="832398" y="5367640"/>
            <a:ext cx="2083108" cy="357930"/>
          </a:xfrm>
          <a:prstGeom prst="rect">
            <a:avLst/>
          </a:prstGeom>
          <a:noFill/>
          <a:ln/>
        </p:spPr>
        <p:txBody>
          <a:bodyPr wrap="none" lIns="0" tIns="0" rIns="0" bIns="0" rtlCol="0" anchor="t"/>
          <a:lstStyle/>
          <a:p>
            <a:pPr marL="0" indent="0">
              <a:lnSpc>
                <a:spcPts val="2450"/>
              </a:lnSpc>
              <a:buNone/>
            </a:pPr>
            <a:r>
              <a:rPr lang="en-IN" sz="1800" b="1" dirty="0">
                <a:solidFill>
                  <a:srgbClr val="000000"/>
                </a:solidFill>
                <a:effectLst/>
                <a:latin typeface="Times New Roman" panose="02020603050405020304" pitchFamily="18" charset="0"/>
                <a:ea typeface="Times New Roman" panose="02020603050405020304" pitchFamily="18" charset="0"/>
              </a:rPr>
              <a:t>Charging Infrastructure</a:t>
            </a:r>
            <a:r>
              <a:rPr lang="en-IN" sz="1800" dirty="0">
                <a:solidFill>
                  <a:srgbClr val="000000"/>
                </a:solidFill>
                <a:effectLst/>
                <a:latin typeface="Times New Roman" panose="02020603050405020304" pitchFamily="18" charset="0"/>
                <a:ea typeface="Times New Roman" panose="02020603050405020304" pitchFamily="18" charset="0"/>
              </a:rPr>
              <a:t> </a:t>
            </a:r>
            <a:r>
              <a:rPr lang="en-IN" sz="2000" dirty="0">
                <a:effectLst/>
              </a:rPr>
              <a:t> </a:t>
            </a:r>
            <a:endParaRPr lang="en-US" sz="1950" dirty="0"/>
          </a:p>
        </p:txBody>
      </p:sp>
      <p:sp>
        <p:nvSpPr>
          <p:cNvPr id="7" name="Text 4"/>
          <p:cNvSpPr/>
          <p:nvPr/>
        </p:nvSpPr>
        <p:spPr>
          <a:xfrm>
            <a:off x="832399" y="5799361"/>
            <a:ext cx="2817036" cy="1832678"/>
          </a:xfrm>
          <a:prstGeom prst="rect">
            <a:avLst/>
          </a:prstGeom>
          <a:noFill/>
          <a:ln/>
        </p:spPr>
        <p:txBody>
          <a:bodyPr wrap="square" lIns="0" tIns="0" rIns="0" bIns="0" rtlCol="0" anchor="t"/>
          <a:lstStyle/>
          <a:p>
            <a:pPr>
              <a:lnSpc>
                <a:spcPts val="2500"/>
              </a:lnSpc>
            </a:pPr>
            <a:r>
              <a:rPr lang="en-IN" sz="1800" dirty="0">
                <a:solidFill>
                  <a:srgbClr val="000000"/>
                </a:solidFill>
                <a:effectLst/>
                <a:latin typeface="Times New Roman" panose="02020603050405020304" pitchFamily="18" charset="0"/>
                <a:ea typeface="Times New Roman" panose="02020603050405020304" pitchFamily="18" charset="0"/>
              </a:rPr>
              <a:t>This is a prominent theme, with words like "charging," "stations," and "infrastructure" emphasizing the need for a robust and accessible charging network.</a:t>
            </a:r>
          </a:p>
          <a:p>
            <a:pPr marL="0" indent="0">
              <a:lnSpc>
                <a:spcPts val="2500"/>
              </a:lnSpc>
              <a:buNone/>
            </a:pPr>
            <a:endParaRPr lang="en-US" sz="1550" dirty="0"/>
          </a:p>
        </p:txBody>
      </p:sp>
      <p:sp>
        <p:nvSpPr>
          <p:cNvPr id="8" name="Shape 5"/>
          <p:cNvSpPr/>
          <p:nvPr/>
        </p:nvSpPr>
        <p:spPr>
          <a:xfrm>
            <a:off x="4068397" y="5168091"/>
            <a:ext cx="3150207" cy="2785973"/>
          </a:xfrm>
          <a:prstGeom prst="roundRect">
            <a:avLst>
              <a:gd name="adj" fmla="val 1233"/>
            </a:avLst>
          </a:prstGeom>
          <a:solidFill>
            <a:srgbClr val="EDEBE3"/>
          </a:solidFill>
          <a:ln/>
        </p:spPr>
      </p:sp>
      <p:sp>
        <p:nvSpPr>
          <p:cNvPr id="9" name="Text 6"/>
          <p:cNvSpPr/>
          <p:nvPr/>
        </p:nvSpPr>
        <p:spPr>
          <a:xfrm>
            <a:off x="4267946" y="5367640"/>
            <a:ext cx="2083108" cy="357930"/>
          </a:xfrm>
          <a:prstGeom prst="rect">
            <a:avLst/>
          </a:prstGeom>
          <a:noFill/>
          <a:ln/>
        </p:spPr>
        <p:txBody>
          <a:bodyPr wrap="none" lIns="0" tIns="0" rIns="0" bIns="0" rtlCol="0" anchor="t"/>
          <a:lstStyle/>
          <a:p>
            <a:pPr marL="0" indent="0">
              <a:lnSpc>
                <a:spcPts val="2450"/>
              </a:lnSpc>
              <a:buNone/>
            </a:pPr>
            <a:r>
              <a:rPr lang="en-IN" sz="1800" b="1" dirty="0">
                <a:solidFill>
                  <a:srgbClr val="000000"/>
                </a:solidFill>
                <a:effectLst/>
                <a:latin typeface="Times New Roman" panose="02020603050405020304" pitchFamily="18" charset="0"/>
                <a:ea typeface="Times New Roman" panose="02020603050405020304" pitchFamily="18" charset="0"/>
              </a:rPr>
              <a:t>Affordability</a:t>
            </a:r>
            <a:r>
              <a:rPr lang="en-IN" sz="2000" dirty="0">
                <a:effectLst/>
              </a:rPr>
              <a:t> </a:t>
            </a:r>
            <a:endParaRPr lang="en-US" sz="1950" dirty="0"/>
          </a:p>
        </p:txBody>
      </p:sp>
      <p:sp>
        <p:nvSpPr>
          <p:cNvPr id="10" name="Text 7"/>
          <p:cNvSpPr/>
          <p:nvPr/>
        </p:nvSpPr>
        <p:spPr>
          <a:xfrm>
            <a:off x="4267947" y="5799361"/>
            <a:ext cx="2817036" cy="1466144"/>
          </a:xfrm>
          <a:prstGeom prst="rect">
            <a:avLst/>
          </a:prstGeom>
          <a:noFill/>
          <a:ln/>
        </p:spPr>
        <p:txBody>
          <a:bodyPr wrap="square" lIns="0" tIns="0" rIns="0" bIns="0" rtlCol="0" anchor="t"/>
          <a:lstStyle/>
          <a:p>
            <a:pPr>
              <a:lnSpc>
                <a:spcPts val="2500"/>
              </a:lnSpc>
            </a:pPr>
            <a:r>
              <a:rPr lang="en-IN" sz="1800" dirty="0">
                <a:solidFill>
                  <a:srgbClr val="000000"/>
                </a:solidFill>
                <a:effectLst/>
                <a:latin typeface="Times New Roman" panose="02020603050405020304" pitchFamily="18" charset="0"/>
                <a:ea typeface="Times New Roman" panose="02020603050405020304" pitchFamily="18" charset="0"/>
              </a:rPr>
              <a:t>Words like "affordable," "cost," and "prices" highlight the importance of making EVs more affordable to consumers.</a:t>
            </a:r>
          </a:p>
          <a:p>
            <a:pPr marL="0" indent="0">
              <a:lnSpc>
                <a:spcPts val="2500"/>
              </a:lnSpc>
              <a:buNone/>
            </a:pPr>
            <a:endParaRPr lang="en-US" sz="1550" dirty="0"/>
          </a:p>
        </p:txBody>
      </p:sp>
      <p:sp>
        <p:nvSpPr>
          <p:cNvPr id="11" name="Shape 8"/>
          <p:cNvSpPr/>
          <p:nvPr/>
        </p:nvSpPr>
        <p:spPr>
          <a:xfrm>
            <a:off x="10917738" y="5168091"/>
            <a:ext cx="3360723" cy="2785973"/>
          </a:xfrm>
          <a:prstGeom prst="roundRect">
            <a:avLst>
              <a:gd name="adj" fmla="val 2037"/>
            </a:avLst>
          </a:prstGeom>
          <a:solidFill>
            <a:srgbClr val="EDEBE3"/>
          </a:solidFill>
          <a:ln/>
        </p:spPr>
      </p:sp>
      <p:sp>
        <p:nvSpPr>
          <p:cNvPr id="12" name="Text 9"/>
          <p:cNvSpPr/>
          <p:nvPr/>
        </p:nvSpPr>
        <p:spPr>
          <a:xfrm>
            <a:off x="11117288" y="5367639"/>
            <a:ext cx="1056598" cy="617228"/>
          </a:xfrm>
          <a:prstGeom prst="rect">
            <a:avLst/>
          </a:prstGeom>
          <a:noFill/>
          <a:ln/>
        </p:spPr>
        <p:txBody>
          <a:bodyPr wrap="none" lIns="0" tIns="0" rIns="0" bIns="0" rtlCol="0" anchor="t"/>
          <a:lstStyle/>
          <a:p>
            <a:pPr marL="0" indent="0">
              <a:lnSpc>
                <a:spcPts val="2450"/>
              </a:lnSpc>
              <a:buNone/>
            </a:pPr>
            <a:r>
              <a:rPr lang="en-IN" sz="1800" b="1" dirty="0">
                <a:solidFill>
                  <a:srgbClr val="000000"/>
                </a:solidFill>
                <a:effectLst/>
                <a:latin typeface="Times New Roman" panose="02020603050405020304" pitchFamily="18" charset="0"/>
                <a:ea typeface="Times New Roman" panose="02020603050405020304" pitchFamily="18" charset="0"/>
              </a:rPr>
              <a:t>Environmental Benefits</a:t>
            </a:r>
            <a:r>
              <a:rPr lang="en-IN" sz="2000" dirty="0">
                <a:effectLst/>
              </a:rPr>
              <a:t> </a:t>
            </a:r>
            <a:endParaRPr lang="en-US" sz="1950" dirty="0"/>
          </a:p>
        </p:txBody>
      </p:sp>
      <p:sp>
        <p:nvSpPr>
          <p:cNvPr id="13" name="Text 10"/>
          <p:cNvSpPr/>
          <p:nvPr/>
        </p:nvSpPr>
        <p:spPr>
          <a:xfrm>
            <a:off x="11117287" y="5799360"/>
            <a:ext cx="3111215" cy="1264137"/>
          </a:xfrm>
          <a:prstGeom prst="rect">
            <a:avLst/>
          </a:prstGeom>
          <a:noFill/>
          <a:ln/>
        </p:spPr>
        <p:txBody>
          <a:bodyPr wrap="square" lIns="0" tIns="0" rIns="0" bIns="0" rtlCol="0" anchor="t"/>
          <a:lstStyle/>
          <a:p>
            <a:pPr>
              <a:lnSpc>
                <a:spcPts val="2500"/>
              </a:lnSpc>
            </a:pPr>
            <a:r>
              <a:rPr lang="en-IN" sz="1800" dirty="0">
                <a:solidFill>
                  <a:srgbClr val="000000"/>
                </a:solidFill>
                <a:effectLst/>
                <a:latin typeface="Times New Roman" panose="02020603050405020304" pitchFamily="18" charset="0"/>
                <a:ea typeface="Times New Roman" panose="02020603050405020304" pitchFamily="18" charset="0"/>
              </a:rPr>
              <a:t>Words like "emissions," "pollution," and "environmental" highlight the positive environmental impact of EVs.</a:t>
            </a:r>
          </a:p>
          <a:p>
            <a:pPr marL="0" indent="0">
              <a:lnSpc>
                <a:spcPts val="2500"/>
              </a:lnSpc>
              <a:buNone/>
            </a:pPr>
            <a:endParaRPr lang="en-US" sz="1550" dirty="0"/>
          </a:p>
        </p:txBody>
      </p:sp>
      <p:pic>
        <p:nvPicPr>
          <p:cNvPr id="16" name="Picture 15">
            <a:extLst>
              <a:ext uri="{FF2B5EF4-FFF2-40B4-BE49-F238E27FC236}">
                <a16:creationId xmlns:a16="http://schemas.microsoft.com/office/drawing/2014/main" id="{E7B50F2A-E388-5BAB-B971-16093BDE0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262" y="1284304"/>
            <a:ext cx="6239876" cy="3371725"/>
          </a:xfrm>
          <a:prstGeom prst="rect">
            <a:avLst/>
          </a:prstGeom>
        </p:spPr>
      </p:pic>
      <p:sp>
        <p:nvSpPr>
          <p:cNvPr id="15" name="Shape 5">
            <a:extLst>
              <a:ext uri="{FF2B5EF4-FFF2-40B4-BE49-F238E27FC236}">
                <a16:creationId xmlns:a16="http://schemas.microsoft.com/office/drawing/2014/main" id="{9309DB7A-3553-279F-BEC6-7C6F879C1762}"/>
              </a:ext>
            </a:extLst>
          </p:cNvPr>
          <p:cNvSpPr/>
          <p:nvPr/>
        </p:nvSpPr>
        <p:spPr>
          <a:xfrm>
            <a:off x="7494289" y="5168091"/>
            <a:ext cx="3150207" cy="2785973"/>
          </a:xfrm>
          <a:prstGeom prst="roundRect">
            <a:avLst>
              <a:gd name="adj" fmla="val 1233"/>
            </a:avLst>
          </a:prstGeom>
          <a:solidFill>
            <a:srgbClr val="EDEBE3"/>
          </a:solidFill>
          <a:ln/>
        </p:spPr>
      </p:sp>
      <p:sp>
        <p:nvSpPr>
          <p:cNvPr id="17" name="Text 6">
            <a:extLst>
              <a:ext uri="{FF2B5EF4-FFF2-40B4-BE49-F238E27FC236}">
                <a16:creationId xmlns:a16="http://schemas.microsoft.com/office/drawing/2014/main" id="{813A8ECA-F064-63A4-9FD4-9FE2D59D76F6}"/>
              </a:ext>
            </a:extLst>
          </p:cNvPr>
          <p:cNvSpPr/>
          <p:nvPr/>
        </p:nvSpPr>
        <p:spPr>
          <a:xfrm>
            <a:off x="7693838" y="5367640"/>
            <a:ext cx="2083108" cy="357930"/>
          </a:xfrm>
          <a:prstGeom prst="rect">
            <a:avLst/>
          </a:prstGeom>
          <a:noFill/>
          <a:ln/>
        </p:spPr>
        <p:txBody>
          <a:bodyPr wrap="none" lIns="0" tIns="0" rIns="0" bIns="0" rtlCol="0" anchor="t"/>
          <a:lstStyle/>
          <a:p>
            <a:pPr marL="0" indent="0">
              <a:lnSpc>
                <a:spcPts val="2450"/>
              </a:lnSpc>
              <a:buNone/>
            </a:pPr>
            <a:r>
              <a:rPr lang="en-IN" sz="1800" b="1" dirty="0">
                <a:solidFill>
                  <a:srgbClr val="000000"/>
                </a:solidFill>
                <a:effectLst/>
                <a:latin typeface="Times New Roman" panose="02020603050405020304" pitchFamily="18" charset="0"/>
                <a:ea typeface="Times New Roman" panose="02020603050405020304" pitchFamily="18" charset="0"/>
              </a:rPr>
              <a:t>Government Policies</a:t>
            </a:r>
            <a:endParaRPr lang="en-US" sz="1950" dirty="0"/>
          </a:p>
        </p:txBody>
      </p:sp>
      <p:sp>
        <p:nvSpPr>
          <p:cNvPr id="18" name="Text 7">
            <a:extLst>
              <a:ext uri="{FF2B5EF4-FFF2-40B4-BE49-F238E27FC236}">
                <a16:creationId xmlns:a16="http://schemas.microsoft.com/office/drawing/2014/main" id="{4BC334FD-B48D-A9D9-A7BA-440CF2FC3FE5}"/>
              </a:ext>
            </a:extLst>
          </p:cNvPr>
          <p:cNvSpPr/>
          <p:nvPr/>
        </p:nvSpPr>
        <p:spPr>
          <a:xfrm>
            <a:off x="7693839" y="5799361"/>
            <a:ext cx="2817036" cy="1466144"/>
          </a:xfrm>
          <a:prstGeom prst="rect">
            <a:avLst/>
          </a:prstGeom>
          <a:noFill/>
          <a:ln/>
        </p:spPr>
        <p:txBody>
          <a:bodyPr wrap="square" lIns="0" tIns="0" rIns="0" bIns="0" rtlCol="0" anchor="t"/>
          <a:lstStyle/>
          <a:p>
            <a:pPr>
              <a:lnSpc>
                <a:spcPts val="2500"/>
              </a:lnSpc>
            </a:pPr>
            <a:r>
              <a:rPr lang="en-IN" sz="1800" dirty="0">
                <a:solidFill>
                  <a:srgbClr val="000000"/>
                </a:solidFill>
                <a:effectLst/>
                <a:latin typeface="Times New Roman" panose="02020603050405020304" pitchFamily="18" charset="0"/>
                <a:ea typeface="Times New Roman" panose="02020603050405020304" pitchFamily="18" charset="0"/>
              </a:rPr>
              <a:t>Terms like "government," "policies," and "incentives" suggest the need for supportive government policies to encourage EV adoption.</a:t>
            </a:r>
          </a:p>
          <a:p>
            <a:pPr marL="0" indent="0">
              <a:lnSpc>
                <a:spcPts val="2500"/>
              </a:lnSpc>
              <a:buNone/>
            </a:pP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9438" y="398671"/>
            <a:ext cx="13934707" cy="1308208"/>
          </a:xfrm>
          <a:prstGeom prst="rect">
            <a:avLst/>
          </a:prstGeom>
          <a:noFill/>
          <a:ln/>
        </p:spPr>
        <p:txBody>
          <a:bodyPr wrap="square" lIns="0" tIns="0" rIns="0" bIns="0" rtlCol="0" anchor="t"/>
          <a:lstStyle/>
          <a:p>
            <a:pPr marL="0" indent="0">
              <a:lnSpc>
                <a:spcPts val="4900"/>
              </a:lnSpc>
              <a:buNone/>
            </a:pPr>
            <a:r>
              <a:rPr lang="en-US" sz="3900" dirty="0">
                <a:solidFill>
                  <a:srgbClr val="161613"/>
                </a:solidFill>
                <a:latin typeface="DM Sans Medium" pitchFamily="34" charset="0"/>
              </a:rPr>
              <a:t>Topics</a:t>
            </a:r>
            <a:endParaRPr lang="en-US" sz="3900" dirty="0"/>
          </a:p>
        </p:txBody>
      </p:sp>
      <p:sp>
        <p:nvSpPr>
          <p:cNvPr id="4" name="TextBox 3">
            <a:extLst>
              <a:ext uri="{FF2B5EF4-FFF2-40B4-BE49-F238E27FC236}">
                <a16:creationId xmlns:a16="http://schemas.microsoft.com/office/drawing/2014/main" id="{7F86DA3F-E474-21AF-8F9C-4A859835C13B}"/>
              </a:ext>
            </a:extLst>
          </p:cNvPr>
          <p:cNvSpPr txBox="1"/>
          <p:nvPr/>
        </p:nvSpPr>
        <p:spPr>
          <a:xfrm>
            <a:off x="635826" y="1229122"/>
            <a:ext cx="13465136" cy="6601807"/>
          </a:xfrm>
          <a:prstGeom prst="rect">
            <a:avLst/>
          </a:prstGeom>
          <a:noFill/>
        </p:spPr>
        <p:txBody>
          <a:bodyPr wrap="square" rtlCol="0">
            <a:spAutoFit/>
          </a:bodyPr>
          <a:lstStyle/>
          <a:p>
            <a:pPr algn="just">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Topic 1: Government Incentives and Affordability</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This topic highlights the role of government policies and incentives in promoting EV adoption. It suggests that government incentives, such as rebates and tax breaks, can make EVs more affordable and encourage their purchase.</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Topic 2: Initial Costs and Range Anxiety</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This topic focuses on the initial cost of EVs and concerns about their range. It suggests that the high upfront cost and limited range of many EVs can be significant barriers to adoption.</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Topic 3: Charging Infrastructure</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This topic emphasizes the importance of charging infrastructure for EV adoption. It suggests that the availability of reliable and accessible charging stations is crucial for encouraging EV usage.</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Topic 4: Battery Technology and Practicality</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This topic highlights the importance of battery technology and its impact on EV practicality. It suggests that advancements in battery technology, such as improved range and faster charging times, can make EVs more appealing to consumers.</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Topic 5: Future Outlook and Market Trends</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This topic focuses on the future of EV adoption and market trends. It suggests that EVs are likely to become more affordable and accessible in the future, with a wider range of models available.</a:t>
            </a:r>
            <a:endParaRPr lang="en-IN" sz="1800" dirty="0">
              <a:effectLst/>
              <a:latin typeface="Times New Roman" panose="02020603050405020304" pitchFamily="18" charset="0"/>
              <a:ea typeface="Times New Roman" panose="02020603050405020304" pitchFamily="18" charset="0"/>
            </a:endParaRPr>
          </a:p>
          <a:p>
            <a:endParaRPr lang="en-US" dirty="0"/>
          </a:p>
        </p:txBody>
      </p:sp>
      <p:sp>
        <p:nvSpPr>
          <p:cNvPr id="21" name="TextBox 20">
            <a:extLst>
              <a:ext uri="{FF2B5EF4-FFF2-40B4-BE49-F238E27FC236}">
                <a16:creationId xmlns:a16="http://schemas.microsoft.com/office/drawing/2014/main" id="{F923F0E7-B460-AB39-6854-143E217A04F9}"/>
              </a:ext>
            </a:extLst>
          </p:cNvPr>
          <p:cNvSpPr txBox="1"/>
          <p:nvPr/>
        </p:nvSpPr>
        <p:spPr>
          <a:xfrm>
            <a:off x="12635345" y="7727756"/>
            <a:ext cx="1995055" cy="398671"/>
          </a:xfrm>
          <a:prstGeom prst="rect">
            <a:avLst/>
          </a:prstGeom>
          <a:solidFill>
            <a:srgbClr val="FAF8F5"/>
          </a:solidFill>
        </p:spPr>
        <p:txBody>
          <a:bodyPr wrap="square" rtlCol="0">
            <a:spAutoFit/>
          </a:bodyPr>
          <a:lstStyle/>
          <a:p>
            <a:endParaRPr lang="en-US" dirty="0"/>
          </a:p>
        </p:txBody>
      </p:sp>
    </p:spTree>
    <p:extLst>
      <p:ext uri="{BB962C8B-B14F-4D97-AF65-F5344CB8AC3E}">
        <p14:creationId xmlns:p14="http://schemas.microsoft.com/office/powerpoint/2010/main" val="3445425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57426"/>
            <a:ext cx="6053614"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Sentiment Analysis</a:t>
            </a:r>
            <a:endParaRPr lang="en-US" sz="4450" dirty="0"/>
          </a:p>
        </p:txBody>
      </p:sp>
      <p:pic>
        <p:nvPicPr>
          <p:cNvPr id="3" name="Image 0" descr="preencoded.png"/>
          <p:cNvPicPr>
            <a:picLocks noChangeAspect="1"/>
          </p:cNvPicPr>
          <p:nvPr/>
        </p:nvPicPr>
        <p:blipFill>
          <a:blip r:embed="rId3"/>
          <a:stretch>
            <a:fillRect/>
          </a:stretch>
        </p:blipFill>
        <p:spPr>
          <a:xfrm>
            <a:off x="8355412" y="2586083"/>
            <a:ext cx="5913887" cy="4719626"/>
          </a:xfrm>
          <a:prstGeom prst="rect">
            <a:avLst/>
          </a:prstGeom>
        </p:spPr>
      </p:pic>
      <p:sp>
        <p:nvSpPr>
          <p:cNvPr id="4" name="Text 1"/>
          <p:cNvSpPr/>
          <p:nvPr/>
        </p:nvSpPr>
        <p:spPr>
          <a:xfrm>
            <a:off x="793790" y="29496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Positive Sentiment</a:t>
            </a:r>
            <a:endParaRPr lang="en-US" sz="2200" dirty="0"/>
          </a:p>
        </p:txBody>
      </p:sp>
      <p:sp>
        <p:nvSpPr>
          <p:cNvPr id="5" name="Text 2"/>
          <p:cNvSpPr/>
          <p:nvPr/>
        </p:nvSpPr>
        <p:spPr>
          <a:xfrm>
            <a:off x="793790" y="3530767"/>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majority of responses (72.1%) reflect a positive outlook on EV adoption, highlighting environmental benefits, cost savings, and excitement about technology.</a:t>
            </a:r>
            <a:endParaRPr lang="en-US" sz="1750" dirty="0"/>
          </a:p>
        </p:txBody>
      </p:sp>
      <p:sp>
        <p:nvSpPr>
          <p:cNvPr id="6" name="Text 3"/>
          <p:cNvSpPr/>
          <p:nvPr/>
        </p:nvSpPr>
        <p:spPr>
          <a:xfrm>
            <a:off x="793790" y="552502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Negative Sentiment</a:t>
            </a:r>
            <a:endParaRPr lang="en-US" sz="2200" dirty="0"/>
          </a:p>
        </p:txBody>
      </p:sp>
      <p:sp>
        <p:nvSpPr>
          <p:cNvPr id="7" name="Text 4"/>
          <p:cNvSpPr/>
          <p:nvPr/>
        </p:nvSpPr>
        <p:spPr>
          <a:xfrm>
            <a:off x="793790" y="610616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A significant minority (25.6%) expressed negative sentiment, citing concerns over charging infrastructure, high costs, and limited driving range.</a:t>
            </a:r>
            <a:endParaRPr lang="en-US" sz="1750" dirty="0"/>
          </a:p>
        </p:txBody>
      </p:sp>
      <p:sp>
        <p:nvSpPr>
          <p:cNvPr id="8" name="TextBox 7">
            <a:extLst>
              <a:ext uri="{FF2B5EF4-FFF2-40B4-BE49-F238E27FC236}">
                <a16:creationId xmlns:a16="http://schemas.microsoft.com/office/drawing/2014/main" id="{5805C12D-1565-8EF1-D160-BD867FA3F617}"/>
              </a:ext>
            </a:extLst>
          </p:cNvPr>
          <p:cNvSpPr txBox="1"/>
          <p:nvPr/>
        </p:nvSpPr>
        <p:spPr>
          <a:xfrm>
            <a:off x="12607636" y="7439891"/>
            <a:ext cx="2022764" cy="789709"/>
          </a:xfrm>
          <a:prstGeom prst="rect">
            <a:avLst/>
          </a:prstGeom>
          <a:solidFill>
            <a:srgbClr val="FAF8F5"/>
          </a:solidFill>
        </p:spPr>
        <p:txBody>
          <a:bodyPr wrap="square" rtlCol="0">
            <a:spAutoFit/>
          </a:bodyPr>
          <a:lstStyle/>
          <a:p>
            <a:endParaRPr lang="en-US" dirty="0"/>
          </a:p>
        </p:txBody>
      </p:sp>
      <p:sp>
        <p:nvSpPr>
          <p:cNvPr id="9" name="Text 0">
            <a:extLst>
              <a:ext uri="{FF2B5EF4-FFF2-40B4-BE49-F238E27FC236}">
                <a16:creationId xmlns:a16="http://schemas.microsoft.com/office/drawing/2014/main" id="{5D306276-B7D8-81BE-E38A-85EF740F09C6}"/>
              </a:ext>
            </a:extLst>
          </p:cNvPr>
          <p:cNvSpPr/>
          <p:nvPr/>
        </p:nvSpPr>
        <p:spPr>
          <a:xfrm>
            <a:off x="793790" y="1320133"/>
            <a:ext cx="7561622" cy="708779"/>
          </a:xfrm>
          <a:prstGeom prst="rect">
            <a:avLst/>
          </a:prstGeom>
          <a:noFill/>
          <a:ln/>
        </p:spPr>
        <p:txBody>
          <a:bodyPr wrap="none" lIns="0" tIns="0" rIns="0" bIns="0" rtlCol="0" anchor="t"/>
          <a:lstStyle/>
          <a:p>
            <a:pPr marL="0" indent="0">
              <a:lnSpc>
                <a:spcPts val="5550"/>
              </a:lnSpc>
              <a:buNone/>
            </a:pPr>
            <a:r>
              <a:rPr lang="en-IN" sz="2800" b="1" dirty="0">
                <a:solidFill>
                  <a:srgbClr val="000000"/>
                </a:solidFill>
                <a:effectLst/>
                <a:latin typeface=""/>
                <a:ea typeface="Times New Roman" panose="02020603050405020304" pitchFamily="18" charset="0"/>
              </a:rPr>
              <a:t>1. VADER (Rule Based Sentiment Analysis)</a:t>
            </a:r>
            <a:r>
              <a:rPr lang="en-IN" sz="2800" dirty="0">
                <a:effectLst/>
                <a:latin typeface=""/>
              </a:rPr>
              <a:t> </a:t>
            </a:r>
            <a:endParaRPr lang="en-US" sz="2800" dirty="0">
              <a:latin typefa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23332" y="803483"/>
            <a:ext cx="6494885" cy="1809209"/>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2. Naive Bayes</a:t>
            </a:r>
            <a:endParaRPr lang="en-US" sz="4450" dirty="0"/>
          </a:p>
        </p:txBody>
      </p:sp>
      <p:sp>
        <p:nvSpPr>
          <p:cNvPr id="4" name="Shape 1"/>
          <p:cNvSpPr/>
          <p:nvPr/>
        </p:nvSpPr>
        <p:spPr>
          <a:xfrm>
            <a:off x="723332" y="2963217"/>
            <a:ext cx="3150019" cy="3520710"/>
          </a:xfrm>
          <a:prstGeom prst="roundRect">
            <a:avLst>
              <a:gd name="adj" fmla="val 1233"/>
            </a:avLst>
          </a:prstGeom>
          <a:solidFill>
            <a:srgbClr val="EDEBE3"/>
          </a:solidFill>
          <a:ln/>
        </p:spPr>
      </p:sp>
      <p:sp>
        <p:nvSpPr>
          <p:cNvPr id="5" name="Text 2"/>
          <p:cNvSpPr/>
          <p:nvPr/>
        </p:nvSpPr>
        <p:spPr>
          <a:xfrm>
            <a:off x="950147" y="3190030"/>
            <a:ext cx="2436938" cy="452227"/>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Accuracy</a:t>
            </a:r>
            <a:endParaRPr lang="en-US" sz="2200" dirty="0"/>
          </a:p>
        </p:txBody>
      </p:sp>
      <p:sp>
        <p:nvSpPr>
          <p:cNvPr id="6" name="Text 3"/>
          <p:cNvSpPr/>
          <p:nvPr/>
        </p:nvSpPr>
        <p:spPr>
          <a:xfrm>
            <a:off x="950147" y="3680450"/>
            <a:ext cx="2760116" cy="1389503"/>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Naive Bayes model achieved an overall accuracy of 66%.</a:t>
            </a:r>
            <a:endParaRPr lang="en-US" sz="1750" dirty="0"/>
          </a:p>
        </p:txBody>
      </p:sp>
      <p:sp>
        <p:nvSpPr>
          <p:cNvPr id="7" name="Shape 4"/>
          <p:cNvSpPr/>
          <p:nvPr/>
        </p:nvSpPr>
        <p:spPr>
          <a:xfrm>
            <a:off x="4615009" y="2963217"/>
            <a:ext cx="3150019" cy="3520710"/>
          </a:xfrm>
          <a:prstGeom prst="roundRect">
            <a:avLst>
              <a:gd name="adj" fmla="val 1233"/>
            </a:avLst>
          </a:prstGeom>
          <a:solidFill>
            <a:srgbClr val="EDEBE3"/>
          </a:solidFill>
          <a:ln/>
        </p:spPr>
      </p:sp>
      <p:sp>
        <p:nvSpPr>
          <p:cNvPr id="8" name="Text 5"/>
          <p:cNvSpPr/>
          <p:nvPr/>
        </p:nvSpPr>
        <p:spPr>
          <a:xfrm>
            <a:off x="4841824" y="3190030"/>
            <a:ext cx="2436938" cy="452227"/>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Challenges</a:t>
            </a:r>
            <a:endParaRPr lang="en-US" sz="2200" dirty="0"/>
          </a:p>
        </p:txBody>
      </p:sp>
      <p:sp>
        <p:nvSpPr>
          <p:cNvPr id="9" name="Text 6"/>
          <p:cNvSpPr/>
          <p:nvPr/>
        </p:nvSpPr>
        <p:spPr>
          <a:xfrm>
            <a:off x="4841824" y="3680449"/>
            <a:ext cx="2760116" cy="2315837"/>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model struggled with negative and neutral sentiments, primarily due to the small number of instances in these categories.</a:t>
            </a:r>
            <a:endParaRPr lang="en-US" sz="1750" dirty="0"/>
          </a:p>
        </p:txBody>
      </p:sp>
      <p:sp>
        <p:nvSpPr>
          <p:cNvPr id="10" name="TextBox 9">
            <a:extLst>
              <a:ext uri="{FF2B5EF4-FFF2-40B4-BE49-F238E27FC236}">
                <a16:creationId xmlns:a16="http://schemas.microsoft.com/office/drawing/2014/main" id="{84794E7D-BDDA-3BA4-47A4-74F4A62370D6}"/>
              </a:ext>
            </a:extLst>
          </p:cNvPr>
          <p:cNvSpPr txBox="1"/>
          <p:nvPr/>
        </p:nvSpPr>
        <p:spPr>
          <a:xfrm>
            <a:off x="12593782" y="7744691"/>
            <a:ext cx="2036618" cy="484909"/>
          </a:xfrm>
          <a:prstGeom prst="rect">
            <a:avLst/>
          </a:prstGeom>
          <a:solidFill>
            <a:srgbClr val="FAF8F5"/>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9BAB0B1C-D4FA-25DA-EC18-CF631A1B2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3668" y="4884532"/>
            <a:ext cx="5733415" cy="2571115"/>
          </a:xfrm>
          <a:prstGeom prst="rect">
            <a:avLst/>
          </a:prstGeom>
        </p:spPr>
      </p:pic>
      <p:pic>
        <p:nvPicPr>
          <p:cNvPr id="12" name="Picture 11">
            <a:extLst>
              <a:ext uri="{FF2B5EF4-FFF2-40B4-BE49-F238E27FC236}">
                <a16:creationId xmlns:a16="http://schemas.microsoft.com/office/drawing/2014/main" id="{D27CF442-7B90-A5D2-AB48-D6E4515CD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6010" y="773953"/>
            <a:ext cx="4264243" cy="364285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18091"/>
            <a:ext cx="6682383"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3. SVM</a:t>
            </a:r>
            <a:endParaRPr lang="en-US" sz="4450" dirty="0"/>
          </a:p>
        </p:txBody>
      </p:sp>
      <p:sp>
        <p:nvSpPr>
          <p:cNvPr id="4" name="Shape 1"/>
          <p:cNvSpPr/>
          <p:nvPr/>
        </p:nvSpPr>
        <p:spPr>
          <a:xfrm>
            <a:off x="627535" y="2833948"/>
            <a:ext cx="3664863" cy="3121462"/>
          </a:xfrm>
          <a:prstGeom prst="roundRect">
            <a:avLst>
              <a:gd name="adj" fmla="val 1090"/>
            </a:avLst>
          </a:prstGeom>
          <a:solidFill>
            <a:srgbClr val="EDEBE3"/>
          </a:solidFill>
          <a:ln/>
        </p:spPr>
      </p:sp>
      <p:sp>
        <p:nvSpPr>
          <p:cNvPr id="5" name="Text 2"/>
          <p:cNvSpPr/>
          <p:nvPr/>
        </p:nvSpPr>
        <p:spPr>
          <a:xfrm>
            <a:off x="854349" y="30607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Accuracy</a:t>
            </a:r>
            <a:endParaRPr lang="en-US" sz="2200" dirty="0"/>
          </a:p>
        </p:txBody>
      </p:sp>
      <p:sp>
        <p:nvSpPr>
          <p:cNvPr id="6" name="Text 3"/>
          <p:cNvSpPr/>
          <p:nvPr/>
        </p:nvSpPr>
        <p:spPr>
          <a:xfrm>
            <a:off x="854349" y="3551181"/>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SVM model achieved an accuracy of 66%.</a:t>
            </a:r>
            <a:endParaRPr lang="en-US" sz="1750" dirty="0"/>
          </a:p>
        </p:txBody>
      </p:sp>
      <p:sp>
        <p:nvSpPr>
          <p:cNvPr id="7" name="Shape 4"/>
          <p:cNvSpPr/>
          <p:nvPr/>
        </p:nvSpPr>
        <p:spPr>
          <a:xfrm>
            <a:off x="4519212" y="2833948"/>
            <a:ext cx="3664863" cy="3121462"/>
          </a:xfrm>
          <a:prstGeom prst="roundRect">
            <a:avLst>
              <a:gd name="adj" fmla="val 1090"/>
            </a:avLst>
          </a:prstGeom>
          <a:solidFill>
            <a:srgbClr val="EDEBE3"/>
          </a:solidFill>
          <a:ln/>
        </p:spPr>
      </p:sp>
      <p:sp>
        <p:nvSpPr>
          <p:cNvPr id="8" name="Text 5"/>
          <p:cNvSpPr/>
          <p:nvPr/>
        </p:nvSpPr>
        <p:spPr>
          <a:xfrm>
            <a:off x="4746026" y="30607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Limitations</a:t>
            </a:r>
            <a:endParaRPr lang="en-US" sz="2200" dirty="0"/>
          </a:p>
        </p:txBody>
      </p:sp>
      <p:sp>
        <p:nvSpPr>
          <p:cNvPr id="9" name="Text 6"/>
          <p:cNvSpPr/>
          <p:nvPr/>
        </p:nvSpPr>
        <p:spPr>
          <a:xfrm>
            <a:off x="4746026" y="3551181"/>
            <a:ext cx="3211235" cy="217741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Similar to Naive Bayes, SVM faced challenges in classifying negative and neutral sentiments due to the class imbalance in the dataset.</a:t>
            </a:r>
            <a:endParaRPr lang="en-US" sz="1750" dirty="0"/>
          </a:p>
        </p:txBody>
      </p:sp>
      <p:sp>
        <p:nvSpPr>
          <p:cNvPr id="10" name="TextBox 9">
            <a:extLst>
              <a:ext uri="{FF2B5EF4-FFF2-40B4-BE49-F238E27FC236}">
                <a16:creationId xmlns:a16="http://schemas.microsoft.com/office/drawing/2014/main" id="{55B93A29-F558-29DA-1EF7-895180134265}"/>
              </a:ext>
            </a:extLst>
          </p:cNvPr>
          <p:cNvSpPr txBox="1"/>
          <p:nvPr/>
        </p:nvSpPr>
        <p:spPr>
          <a:xfrm>
            <a:off x="12593782" y="7744691"/>
            <a:ext cx="2036618" cy="484909"/>
          </a:xfrm>
          <a:prstGeom prst="rect">
            <a:avLst/>
          </a:prstGeom>
          <a:solidFill>
            <a:srgbClr val="FAF8F5"/>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C2861B39-DE71-573A-D652-8E47AED86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337" y="4884420"/>
            <a:ext cx="5733415" cy="2562225"/>
          </a:xfrm>
          <a:prstGeom prst="rect">
            <a:avLst/>
          </a:prstGeom>
        </p:spPr>
      </p:pic>
      <p:pic>
        <p:nvPicPr>
          <p:cNvPr id="12" name="Picture 11">
            <a:extLst>
              <a:ext uri="{FF2B5EF4-FFF2-40B4-BE49-F238E27FC236}">
                <a16:creationId xmlns:a16="http://schemas.microsoft.com/office/drawing/2014/main" id="{F8A64A75-000A-2553-6DFE-AFBBD0125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8050" y="782955"/>
            <a:ext cx="3956050" cy="33801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33169" y="549691"/>
            <a:ext cx="7432477"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4. Hybrid Model: VADER + SVM</a:t>
            </a:r>
            <a:endParaRPr lang="en-US" sz="4450" dirty="0"/>
          </a:p>
        </p:txBody>
      </p:sp>
      <p:sp>
        <p:nvSpPr>
          <p:cNvPr id="4" name="Shape 1"/>
          <p:cNvSpPr/>
          <p:nvPr/>
        </p:nvSpPr>
        <p:spPr>
          <a:xfrm>
            <a:off x="289894" y="5203421"/>
            <a:ext cx="3018938" cy="2347538"/>
          </a:xfrm>
          <a:prstGeom prst="roundRect">
            <a:avLst>
              <a:gd name="adj" fmla="val 1090"/>
            </a:avLst>
          </a:prstGeom>
          <a:solidFill>
            <a:srgbClr val="EDEBE3"/>
          </a:solidFill>
          <a:ln/>
        </p:spPr>
      </p:sp>
      <p:sp>
        <p:nvSpPr>
          <p:cNvPr id="5" name="Text 2"/>
          <p:cNvSpPr/>
          <p:nvPr/>
        </p:nvSpPr>
        <p:spPr>
          <a:xfrm>
            <a:off x="333169" y="5333258"/>
            <a:ext cx="2304422" cy="246393"/>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Accuracy</a:t>
            </a:r>
            <a:endParaRPr lang="en-US" sz="2200" dirty="0"/>
          </a:p>
        </p:txBody>
      </p:sp>
      <p:sp>
        <p:nvSpPr>
          <p:cNvPr id="6" name="Text 3"/>
          <p:cNvSpPr/>
          <p:nvPr/>
        </p:nvSpPr>
        <p:spPr>
          <a:xfrm>
            <a:off x="416352" y="5896372"/>
            <a:ext cx="2610026" cy="75706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hybrid model achieved a significantly higher accuracy of 97%.</a:t>
            </a:r>
            <a:endParaRPr lang="en-US" sz="1750" dirty="0"/>
          </a:p>
        </p:txBody>
      </p:sp>
      <p:sp>
        <p:nvSpPr>
          <p:cNvPr id="7" name="Shape 4"/>
          <p:cNvSpPr/>
          <p:nvPr/>
        </p:nvSpPr>
        <p:spPr>
          <a:xfrm>
            <a:off x="3670430" y="5203421"/>
            <a:ext cx="5136172" cy="2347538"/>
          </a:xfrm>
          <a:prstGeom prst="roundRect">
            <a:avLst>
              <a:gd name="adj" fmla="val 1090"/>
            </a:avLst>
          </a:prstGeom>
          <a:solidFill>
            <a:srgbClr val="EDEBE3"/>
          </a:solidFill>
          <a:ln/>
        </p:spPr>
      </p:sp>
      <p:sp>
        <p:nvSpPr>
          <p:cNvPr id="8" name="Text 5"/>
          <p:cNvSpPr/>
          <p:nvPr/>
        </p:nvSpPr>
        <p:spPr>
          <a:xfrm>
            <a:off x="3713705" y="5380359"/>
            <a:ext cx="3840779" cy="246393"/>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Strengths</a:t>
            </a:r>
            <a:endParaRPr lang="en-US" sz="2200" dirty="0"/>
          </a:p>
        </p:txBody>
      </p:sp>
      <p:sp>
        <p:nvSpPr>
          <p:cNvPr id="9" name="Text 6"/>
          <p:cNvSpPr/>
          <p:nvPr/>
        </p:nvSpPr>
        <p:spPr>
          <a:xfrm>
            <a:off x="3796888" y="6051244"/>
            <a:ext cx="4350129" cy="151413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combination of VADER's lexicon-based insights and SVM's classification strength led to improved performance in predicting all three sentiment classes.</a:t>
            </a:r>
            <a:endParaRPr lang="en-US" sz="1750" dirty="0"/>
          </a:p>
        </p:txBody>
      </p:sp>
      <p:sp>
        <p:nvSpPr>
          <p:cNvPr id="10" name="TextBox 9">
            <a:extLst>
              <a:ext uri="{FF2B5EF4-FFF2-40B4-BE49-F238E27FC236}">
                <a16:creationId xmlns:a16="http://schemas.microsoft.com/office/drawing/2014/main" id="{2A4A6A5A-EE53-AFFF-0E86-43C7E3EBF174}"/>
              </a:ext>
            </a:extLst>
          </p:cNvPr>
          <p:cNvSpPr txBox="1"/>
          <p:nvPr/>
        </p:nvSpPr>
        <p:spPr>
          <a:xfrm>
            <a:off x="12593782" y="7744691"/>
            <a:ext cx="2036618" cy="484909"/>
          </a:xfrm>
          <a:prstGeom prst="rect">
            <a:avLst/>
          </a:prstGeom>
          <a:solidFill>
            <a:srgbClr val="FAF8F5"/>
          </a:solid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49FFC54B-7D4A-D0F0-1F92-984EEE190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9056" y="5193649"/>
            <a:ext cx="5251450" cy="2371725"/>
          </a:xfrm>
          <a:prstGeom prst="rect">
            <a:avLst/>
          </a:prstGeom>
        </p:spPr>
      </p:pic>
      <p:pic>
        <p:nvPicPr>
          <p:cNvPr id="12" name="Picture 11">
            <a:extLst>
              <a:ext uri="{FF2B5EF4-FFF2-40B4-BE49-F238E27FC236}">
                <a16:creationId xmlns:a16="http://schemas.microsoft.com/office/drawing/2014/main" id="{59C92787-45FE-3402-027A-A0695C874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138" y="1484095"/>
            <a:ext cx="3931285" cy="3358515"/>
          </a:xfrm>
          <a:prstGeom prst="rect">
            <a:avLst/>
          </a:prstGeom>
        </p:spPr>
      </p:pic>
      <p:pic>
        <p:nvPicPr>
          <p:cNvPr id="13" name="Picture 12">
            <a:extLst>
              <a:ext uri="{FF2B5EF4-FFF2-40B4-BE49-F238E27FC236}">
                <a16:creationId xmlns:a16="http://schemas.microsoft.com/office/drawing/2014/main" id="{767A8D11-B0CC-0ACC-321B-FE63185838CB}"/>
              </a:ext>
            </a:extLst>
          </p:cNvPr>
          <p:cNvPicPr>
            <a:picLocks noChangeAspect="1"/>
          </p:cNvPicPr>
          <p:nvPr/>
        </p:nvPicPr>
        <p:blipFill rotWithShape="1">
          <a:blip r:embed="rId5">
            <a:extLst>
              <a:ext uri="{28A0092B-C50C-407E-A947-70E740481C1C}">
                <a14:useLocalDpi xmlns:a14="http://schemas.microsoft.com/office/drawing/2010/main" val="0"/>
              </a:ext>
            </a:extLst>
          </a:blip>
          <a:srcRect l="7229" r="6378" b="3337"/>
          <a:stretch/>
        </p:blipFill>
        <p:spPr>
          <a:xfrm>
            <a:off x="3026378" y="1484095"/>
            <a:ext cx="3779588" cy="33721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6081" y="589154"/>
            <a:ext cx="8747403"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Model Comparison: Leaderboard</a:t>
            </a:r>
            <a:endParaRPr lang="en-US" sz="4450" dirty="0"/>
          </a:p>
        </p:txBody>
      </p:sp>
      <p:sp>
        <p:nvSpPr>
          <p:cNvPr id="9" name="TextBox 8">
            <a:extLst>
              <a:ext uri="{FF2B5EF4-FFF2-40B4-BE49-F238E27FC236}">
                <a16:creationId xmlns:a16="http://schemas.microsoft.com/office/drawing/2014/main" id="{68199DAD-16C5-E03D-2E6C-654B95435D6F}"/>
              </a:ext>
            </a:extLst>
          </p:cNvPr>
          <p:cNvSpPr txBox="1"/>
          <p:nvPr/>
        </p:nvSpPr>
        <p:spPr>
          <a:xfrm>
            <a:off x="12593782" y="7744691"/>
            <a:ext cx="2036618" cy="484909"/>
          </a:xfrm>
          <a:prstGeom prst="rect">
            <a:avLst/>
          </a:prstGeom>
          <a:solidFill>
            <a:srgbClr val="FAF8F5"/>
          </a:solidFill>
        </p:spPr>
        <p:txBody>
          <a:bodyPr wrap="square" rtlCol="0">
            <a:spAutoFit/>
          </a:bodyPr>
          <a:lstStyle/>
          <a:p>
            <a:endParaRPr lang="en-US" dirty="0"/>
          </a:p>
        </p:txBody>
      </p:sp>
      <p:graphicFrame>
        <p:nvGraphicFramePr>
          <p:cNvPr id="11" name="Table 11">
            <a:extLst>
              <a:ext uri="{FF2B5EF4-FFF2-40B4-BE49-F238E27FC236}">
                <a16:creationId xmlns:a16="http://schemas.microsoft.com/office/drawing/2014/main" id="{83CACE62-1086-92A6-1A0C-7D2ACDFE3D3B}"/>
              </a:ext>
            </a:extLst>
          </p:cNvPr>
          <p:cNvGraphicFramePr>
            <a:graphicFrameLocks noGrp="1"/>
          </p:cNvGraphicFramePr>
          <p:nvPr>
            <p:extLst>
              <p:ext uri="{D42A27DB-BD31-4B8C-83A1-F6EECF244321}">
                <p14:modId xmlns:p14="http://schemas.microsoft.com/office/powerpoint/2010/main" val="2961816082"/>
              </p:ext>
            </p:extLst>
          </p:nvPr>
        </p:nvGraphicFramePr>
        <p:xfrm>
          <a:off x="3020292" y="2055092"/>
          <a:ext cx="7366030" cy="2960256"/>
        </p:xfrm>
        <a:graphic>
          <a:graphicData uri="http://schemas.openxmlformats.org/drawingml/2006/table">
            <a:tbl>
              <a:tblPr firstRow="1" bandRow="1">
                <a:tableStyleId>{5C22544A-7EE6-4342-B048-85BDC9FD1C3A}</a:tableStyleId>
              </a:tblPr>
              <a:tblGrid>
                <a:gridCol w="3683015">
                  <a:extLst>
                    <a:ext uri="{9D8B030D-6E8A-4147-A177-3AD203B41FA5}">
                      <a16:colId xmlns:a16="http://schemas.microsoft.com/office/drawing/2014/main" val="680972848"/>
                    </a:ext>
                  </a:extLst>
                </a:gridCol>
                <a:gridCol w="3683015">
                  <a:extLst>
                    <a:ext uri="{9D8B030D-6E8A-4147-A177-3AD203B41FA5}">
                      <a16:colId xmlns:a16="http://schemas.microsoft.com/office/drawing/2014/main" val="2510719072"/>
                    </a:ext>
                  </a:extLst>
                </a:gridCol>
              </a:tblGrid>
              <a:tr h="740064">
                <a:tc>
                  <a:txBody>
                    <a:bodyPr/>
                    <a:lstStyle/>
                    <a:p>
                      <a:pPr algn="ctr"/>
                      <a:r>
                        <a:rPr lang="en-US" dirty="0"/>
                        <a:t>Model</a:t>
                      </a:r>
                    </a:p>
                  </a:txBody>
                  <a:tcPr/>
                </a:tc>
                <a:tc>
                  <a:txBody>
                    <a:bodyPr/>
                    <a:lstStyle/>
                    <a:p>
                      <a:pPr algn="ctr"/>
                      <a:r>
                        <a:rPr lang="en-US" dirty="0"/>
                        <a:t>Accuracy</a:t>
                      </a:r>
                    </a:p>
                  </a:txBody>
                  <a:tcPr/>
                </a:tc>
                <a:extLst>
                  <a:ext uri="{0D108BD9-81ED-4DB2-BD59-A6C34878D82A}">
                    <a16:rowId xmlns:a16="http://schemas.microsoft.com/office/drawing/2014/main" val="495314945"/>
                  </a:ext>
                </a:extLst>
              </a:tr>
              <a:tr h="740064">
                <a:tc>
                  <a:txBody>
                    <a:bodyPr/>
                    <a:lstStyle/>
                    <a:p>
                      <a:pPr algn="ctr"/>
                      <a:r>
                        <a:rPr lang="en-US" dirty="0" err="1"/>
                        <a:t>Navie</a:t>
                      </a:r>
                      <a:r>
                        <a:rPr lang="en-US" dirty="0"/>
                        <a:t> Bayes</a:t>
                      </a:r>
                    </a:p>
                  </a:txBody>
                  <a:tcPr/>
                </a:tc>
                <a:tc>
                  <a:txBody>
                    <a:bodyPr/>
                    <a:lstStyle/>
                    <a:p>
                      <a:pPr algn="ctr"/>
                      <a:r>
                        <a:rPr lang="en-US" dirty="0"/>
                        <a:t>66%</a:t>
                      </a:r>
                    </a:p>
                  </a:txBody>
                  <a:tcPr/>
                </a:tc>
                <a:extLst>
                  <a:ext uri="{0D108BD9-81ED-4DB2-BD59-A6C34878D82A}">
                    <a16:rowId xmlns:a16="http://schemas.microsoft.com/office/drawing/2014/main" val="2563744478"/>
                  </a:ext>
                </a:extLst>
              </a:tr>
              <a:tr h="740064">
                <a:tc>
                  <a:txBody>
                    <a:bodyPr/>
                    <a:lstStyle/>
                    <a:p>
                      <a:pPr algn="ctr"/>
                      <a:r>
                        <a:rPr lang="en-US" dirty="0"/>
                        <a:t>SVM</a:t>
                      </a:r>
                    </a:p>
                  </a:txBody>
                  <a:tcPr/>
                </a:tc>
                <a:tc>
                  <a:txBody>
                    <a:bodyPr/>
                    <a:lstStyle/>
                    <a:p>
                      <a:pPr algn="ctr"/>
                      <a:r>
                        <a:rPr lang="en-US" dirty="0"/>
                        <a:t>66%</a:t>
                      </a:r>
                    </a:p>
                  </a:txBody>
                  <a:tcPr/>
                </a:tc>
                <a:extLst>
                  <a:ext uri="{0D108BD9-81ED-4DB2-BD59-A6C34878D82A}">
                    <a16:rowId xmlns:a16="http://schemas.microsoft.com/office/drawing/2014/main" val="3547039658"/>
                  </a:ext>
                </a:extLst>
              </a:tr>
              <a:tr h="740064">
                <a:tc>
                  <a:txBody>
                    <a:bodyPr/>
                    <a:lstStyle/>
                    <a:p>
                      <a:pPr algn="ctr"/>
                      <a:r>
                        <a:rPr lang="en-US" dirty="0"/>
                        <a:t>Hybrid (VADER + SVM)</a:t>
                      </a:r>
                    </a:p>
                  </a:txBody>
                  <a:tcPr/>
                </a:tc>
                <a:tc>
                  <a:txBody>
                    <a:bodyPr/>
                    <a:lstStyle/>
                    <a:p>
                      <a:pPr algn="ctr"/>
                      <a:r>
                        <a:rPr lang="en-US" dirty="0"/>
                        <a:t>97%</a:t>
                      </a:r>
                    </a:p>
                  </a:txBody>
                  <a:tcPr/>
                </a:tc>
                <a:extLst>
                  <a:ext uri="{0D108BD9-81ED-4DB2-BD59-A6C34878D82A}">
                    <a16:rowId xmlns:a16="http://schemas.microsoft.com/office/drawing/2014/main" val="3195272572"/>
                  </a:ext>
                </a:extLst>
              </a:tr>
            </a:tbl>
          </a:graphicData>
        </a:graphic>
      </p:graphicFrame>
      <p:sp>
        <p:nvSpPr>
          <p:cNvPr id="13" name="TextBox 12">
            <a:extLst>
              <a:ext uri="{FF2B5EF4-FFF2-40B4-BE49-F238E27FC236}">
                <a16:creationId xmlns:a16="http://schemas.microsoft.com/office/drawing/2014/main" id="{FC63D58D-2ED4-D91E-A728-EFD37A0DFDB5}"/>
              </a:ext>
            </a:extLst>
          </p:cNvPr>
          <p:cNvSpPr txBox="1"/>
          <p:nvPr/>
        </p:nvSpPr>
        <p:spPr>
          <a:xfrm>
            <a:off x="317507" y="5502731"/>
            <a:ext cx="13995385" cy="2241960"/>
          </a:xfrm>
          <a:prstGeom prst="rect">
            <a:avLst/>
          </a:prstGeom>
          <a:noFill/>
        </p:spPr>
        <p:txBody>
          <a:bodyPr wrap="square">
            <a:spAutoFit/>
          </a:bodyPr>
          <a:lstStyle/>
          <a:p>
            <a:pPr algn="just">
              <a:lnSpc>
                <a:spcPct val="150000"/>
              </a:lnSpc>
            </a:pPr>
            <a:r>
              <a:rPr lang="en-IN" sz="2400" b="1" dirty="0">
                <a:solidFill>
                  <a:srgbClr val="000000"/>
                </a:solidFill>
                <a:effectLst/>
                <a:latin typeface="Times New Roman" panose="02020603050405020304" pitchFamily="18" charset="0"/>
                <a:ea typeface="Times New Roman" panose="02020603050405020304" pitchFamily="18" charset="0"/>
              </a:rPr>
              <a:t>Insights from the Leader board</a:t>
            </a:r>
            <a:endParaRPr lang="en-IN" sz="2400" dirty="0">
              <a:effectLst/>
              <a:latin typeface="Times New Roman" panose="02020603050405020304" pitchFamily="18" charset="0"/>
              <a:ea typeface="Times New Roman" panose="02020603050405020304" pitchFamily="18" charset="0"/>
            </a:endParaRPr>
          </a:p>
          <a:p>
            <a:pPr algn="just">
              <a:lnSpc>
                <a:spcPct val="150000"/>
              </a:lnSpc>
            </a:pPr>
            <a:r>
              <a:rPr lang="en-IN" sz="2400" dirty="0">
                <a:solidFill>
                  <a:srgbClr val="000000"/>
                </a:solidFill>
                <a:effectLst/>
                <a:latin typeface="Times New Roman" panose="02020603050405020304" pitchFamily="18" charset="0"/>
                <a:ea typeface="Times New Roman" panose="02020603050405020304" pitchFamily="18" charset="0"/>
              </a:rPr>
              <a:t>The hybrid model's superior performance (97% accuracy) highlights the benefits of integrating rule-based and machine-learning approaches. By combining VADER's pre-classification capabilities with SVM's ability to generalize patterns, the hybrid model demonstrated a comprehensive understanding of the data.</a:t>
            </a:r>
            <a:endParaRPr lang="en-IN" sz="2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rotWithShape="1">
          <a:blip r:embed="rId3"/>
          <a:srcRect t="8249" b="1236"/>
          <a:stretch/>
        </p:blipFill>
        <p:spPr>
          <a:xfrm>
            <a:off x="0" y="0"/>
            <a:ext cx="5486400" cy="8229600"/>
          </a:xfrm>
          <a:prstGeom prst="rect">
            <a:avLst/>
          </a:prstGeom>
        </p:spPr>
      </p:pic>
      <p:sp>
        <p:nvSpPr>
          <p:cNvPr id="3" name="Text 0"/>
          <p:cNvSpPr/>
          <p:nvPr/>
        </p:nvSpPr>
        <p:spPr>
          <a:xfrm>
            <a:off x="5870853" y="780961"/>
            <a:ext cx="9112210" cy="1305428"/>
          </a:xfrm>
          <a:prstGeom prst="rect">
            <a:avLst/>
          </a:prstGeom>
          <a:noFill/>
          <a:ln/>
        </p:spPr>
        <p:txBody>
          <a:bodyPr wrap="square" lIns="0" tIns="0" rIns="0" bIns="0" rtlCol="0" anchor="t"/>
          <a:lstStyle/>
          <a:p>
            <a:pPr marL="0" indent="0">
              <a:buNone/>
            </a:pPr>
            <a:r>
              <a:rPr lang="en-US" sz="4450" dirty="0">
                <a:solidFill>
                  <a:srgbClr val="161613"/>
                </a:solidFill>
                <a:latin typeface="DM Sans Medium" pitchFamily="34" charset="0"/>
                <a:ea typeface="DM Sans Medium" pitchFamily="34" charset="-122"/>
                <a:cs typeface="DM Sans Medium" pitchFamily="34" charset="-120"/>
              </a:rPr>
              <a:t>Recommendations: </a:t>
            </a:r>
          </a:p>
          <a:p>
            <a:pPr marL="0" indent="0">
              <a:buNone/>
            </a:pPr>
            <a:r>
              <a:rPr lang="en-US" sz="4450" dirty="0">
                <a:solidFill>
                  <a:srgbClr val="161613"/>
                </a:solidFill>
                <a:latin typeface="DM Sans Medium" pitchFamily="34" charset="0"/>
                <a:ea typeface="DM Sans Medium" pitchFamily="34" charset="-122"/>
                <a:cs typeface="DM Sans Medium" pitchFamily="34" charset="-120"/>
              </a:rPr>
              <a:t>1. Address Negative Sentiments</a:t>
            </a:r>
            <a:endParaRPr lang="en-US" sz="4450" dirty="0"/>
          </a:p>
        </p:txBody>
      </p:sp>
      <p:sp>
        <p:nvSpPr>
          <p:cNvPr id="4" name="Shape 1"/>
          <p:cNvSpPr/>
          <p:nvPr/>
        </p:nvSpPr>
        <p:spPr>
          <a:xfrm>
            <a:off x="6280190" y="3301127"/>
            <a:ext cx="510302" cy="510302"/>
          </a:xfrm>
          <a:prstGeom prst="roundRect">
            <a:avLst>
              <a:gd name="adj" fmla="val 6667"/>
            </a:avLst>
          </a:prstGeom>
          <a:solidFill>
            <a:srgbClr val="EDEBE3"/>
          </a:solidFill>
          <a:ln/>
        </p:spPr>
      </p:sp>
      <p:sp>
        <p:nvSpPr>
          <p:cNvPr id="5" name="Text 2"/>
          <p:cNvSpPr/>
          <p:nvPr/>
        </p:nvSpPr>
        <p:spPr>
          <a:xfrm>
            <a:off x="6479500" y="3386138"/>
            <a:ext cx="111681"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7017306" y="33011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High Upfront Costs</a:t>
            </a:r>
            <a:endParaRPr lang="en-US" sz="2200" dirty="0"/>
          </a:p>
        </p:txBody>
      </p:sp>
      <p:sp>
        <p:nvSpPr>
          <p:cNvPr id="7" name="Text 4"/>
          <p:cNvSpPr/>
          <p:nvPr/>
        </p:nvSpPr>
        <p:spPr>
          <a:xfrm>
            <a:off x="7017306" y="379154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Implement subsidy programs and tax incentives to make EVs more affordable.</a:t>
            </a:r>
            <a:endParaRPr lang="en-US" sz="1750" dirty="0"/>
          </a:p>
        </p:txBody>
      </p:sp>
      <p:sp>
        <p:nvSpPr>
          <p:cNvPr id="8" name="Shape 5"/>
          <p:cNvSpPr/>
          <p:nvPr/>
        </p:nvSpPr>
        <p:spPr>
          <a:xfrm>
            <a:off x="10171867" y="3301127"/>
            <a:ext cx="510302" cy="510302"/>
          </a:xfrm>
          <a:prstGeom prst="roundRect">
            <a:avLst>
              <a:gd name="adj" fmla="val 6667"/>
            </a:avLst>
          </a:prstGeom>
          <a:solidFill>
            <a:srgbClr val="EDEBE3"/>
          </a:solidFill>
          <a:ln/>
        </p:spPr>
      </p:sp>
      <p:sp>
        <p:nvSpPr>
          <p:cNvPr id="9" name="Text 6"/>
          <p:cNvSpPr/>
          <p:nvPr/>
        </p:nvSpPr>
        <p:spPr>
          <a:xfrm>
            <a:off x="10328791" y="3386138"/>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10908983" y="3301127"/>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Inadequate Charging Infrastructure</a:t>
            </a:r>
            <a:endParaRPr lang="en-US" sz="2200" dirty="0"/>
          </a:p>
        </p:txBody>
      </p:sp>
      <p:sp>
        <p:nvSpPr>
          <p:cNvPr id="11" name="Text 8"/>
          <p:cNvSpPr/>
          <p:nvPr/>
        </p:nvSpPr>
        <p:spPr>
          <a:xfrm>
            <a:off x="10908983" y="414587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Expand the public charging network in urban and rural areas.</a:t>
            </a:r>
            <a:endParaRPr lang="en-US" sz="1750" dirty="0"/>
          </a:p>
        </p:txBody>
      </p:sp>
      <p:sp>
        <p:nvSpPr>
          <p:cNvPr id="12" name="Shape 9"/>
          <p:cNvSpPr/>
          <p:nvPr/>
        </p:nvSpPr>
        <p:spPr>
          <a:xfrm>
            <a:off x="6280190" y="5725120"/>
            <a:ext cx="510302" cy="510302"/>
          </a:xfrm>
          <a:prstGeom prst="roundRect">
            <a:avLst>
              <a:gd name="adj" fmla="val 6667"/>
            </a:avLst>
          </a:prstGeom>
          <a:solidFill>
            <a:srgbClr val="EDEBE3"/>
          </a:solidFill>
          <a:ln/>
        </p:spPr>
      </p:sp>
      <p:sp>
        <p:nvSpPr>
          <p:cNvPr id="13" name="Text 10"/>
          <p:cNvSpPr/>
          <p:nvPr/>
        </p:nvSpPr>
        <p:spPr>
          <a:xfrm>
            <a:off x="6434257" y="5810131"/>
            <a:ext cx="202168"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14" name="Text 11"/>
          <p:cNvSpPr/>
          <p:nvPr/>
        </p:nvSpPr>
        <p:spPr>
          <a:xfrm>
            <a:off x="7017306" y="5725120"/>
            <a:ext cx="2889528"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Limited Driving Range</a:t>
            </a:r>
            <a:endParaRPr lang="en-US" sz="2200" dirty="0"/>
          </a:p>
        </p:txBody>
      </p:sp>
      <p:sp>
        <p:nvSpPr>
          <p:cNvPr id="15" name="Text 12"/>
          <p:cNvSpPr/>
          <p:nvPr/>
        </p:nvSpPr>
        <p:spPr>
          <a:xfrm>
            <a:off x="7017306" y="6215539"/>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Invest in R&amp;D to improve battery technology for extended ranges.</a:t>
            </a:r>
            <a:endParaRPr lang="en-US" sz="1750" dirty="0"/>
          </a:p>
        </p:txBody>
      </p:sp>
      <p:sp>
        <p:nvSpPr>
          <p:cNvPr id="16" name="TextBox 15">
            <a:extLst>
              <a:ext uri="{FF2B5EF4-FFF2-40B4-BE49-F238E27FC236}">
                <a16:creationId xmlns:a16="http://schemas.microsoft.com/office/drawing/2014/main" id="{76F94F2A-7426-6F47-6B40-9061E3ACB793}"/>
              </a:ext>
            </a:extLst>
          </p:cNvPr>
          <p:cNvSpPr txBox="1"/>
          <p:nvPr/>
        </p:nvSpPr>
        <p:spPr>
          <a:xfrm>
            <a:off x="12593782" y="7744691"/>
            <a:ext cx="2036618" cy="484909"/>
          </a:xfrm>
          <a:prstGeom prst="rect">
            <a:avLst/>
          </a:prstGeom>
          <a:solidFill>
            <a:srgbClr val="FAF8F5"/>
          </a:solidFill>
        </p:spPr>
        <p:txBody>
          <a:bodyPr wrap="square" rtlCol="0">
            <a:spAutoFit/>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714509" y="0"/>
            <a:ext cx="5915891" cy="8229600"/>
          </a:xfrm>
          <a:prstGeom prst="rect">
            <a:avLst/>
          </a:prstGeom>
        </p:spPr>
      </p:pic>
      <p:sp>
        <p:nvSpPr>
          <p:cNvPr id="3" name="Text 0"/>
          <p:cNvSpPr/>
          <p:nvPr/>
        </p:nvSpPr>
        <p:spPr>
          <a:xfrm>
            <a:off x="793789" y="177310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Understanding the EV Adoption Landscape</a:t>
            </a:r>
            <a:endParaRPr lang="en-US" sz="4450" dirty="0"/>
          </a:p>
        </p:txBody>
      </p:sp>
      <p:sp>
        <p:nvSpPr>
          <p:cNvPr id="4" name="Text 1"/>
          <p:cNvSpPr/>
          <p:nvPr/>
        </p:nvSpPr>
        <p:spPr>
          <a:xfrm>
            <a:off x="793789" y="4114800"/>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rapid growth of electric vehicles (EVs) is a significant step toward reducing carbon emissions and addressing environmental concerns. However, the adoption of EVs varies across regions and depends on multiple factors, including consumer perceptions, market offerings, infrastructure, and government policies.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20562" y="1102617"/>
            <a:ext cx="8709838" cy="1567834"/>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Recommendations: </a:t>
            </a:r>
          </a:p>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2. Reinforce Positive Sentiments</a:t>
            </a:r>
            <a:endParaRPr lang="en-US" sz="4450" dirty="0"/>
          </a:p>
        </p:txBody>
      </p:sp>
      <p:sp>
        <p:nvSpPr>
          <p:cNvPr id="4" name="Shape 1"/>
          <p:cNvSpPr/>
          <p:nvPr/>
        </p:nvSpPr>
        <p:spPr>
          <a:xfrm>
            <a:off x="6280190" y="4327446"/>
            <a:ext cx="510302" cy="510302"/>
          </a:xfrm>
          <a:prstGeom prst="roundRect">
            <a:avLst>
              <a:gd name="adj" fmla="val 6667"/>
            </a:avLst>
          </a:prstGeom>
          <a:solidFill>
            <a:srgbClr val="EDEBE3"/>
          </a:solidFill>
          <a:ln/>
        </p:spPr>
      </p:sp>
      <p:sp>
        <p:nvSpPr>
          <p:cNvPr id="5" name="Text 2"/>
          <p:cNvSpPr/>
          <p:nvPr/>
        </p:nvSpPr>
        <p:spPr>
          <a:xfrm>
            <a:off x="6479500" y="4412456"/>
            <a:ext cx="111681"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7017306" y="4327446"/>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Environmental Benefits</a:t>
            </a:r>
            <a:endParaRPr lang="en-US" sz="2200" dirty="0"/>
          </a:p>
        </p:txBody>
      </p:sp>
      <p:sp>
        <p:nvSpPr>
          <p:cNvPr id="7" name="Text 4"/>
          <p:cNvSpPr/>
          <p:nvPr/>
        </p:nvSpPr>
        <p:spPr>
          <a:xfrm>
            <a:off x="7017306" y="5172194"/>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Highlight the environmental impact of EV adoption through marketing campaigns.</a:t>
            </a:r>
            <a:endParaRPr lang="en-US" sz="1750" dirty="0"/>
          </a:p>
        </p:txBody>
      </p:sp>
      <p:sp>
        <p:nvSpPr>
          <p:cNvPr id="8" name="Shape 5"/>
          <p:cNvSpPr/>
          <p:nvPr/>
        </p:nvSpPr>
        <p:spPr>
          <a:xfrm>
            <a:off x="10171867" y="4327446"/>
            <a:ext cx="510302" cy="510302"/>
          </a:xfrm>
          <a:prstGeom prst="roundRect">
            <a:avLst>
              <a:gd name="adj" fmla="val 6667"/>
            </a:avLst>
          </a:prstGeom>
          <a:solidFill>
            <a:srgbClr val="EDEBE3"/>
          </a:solidFill>
          <a:ln/>
        </p:spPr>
      </p:sp>
      <p:sp>
        <p:nvSpPr>
          <p:cNvPr id="9" name="Text 6"/>
          <p:cNvSpPr/>
          <p:nvPr/>
        </p:nvSpPr>
        <p:spPr>
          <a:xfrm>
            <a:off x="10328791" y="4412456"/>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10908983" y="432744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Cost Savings</a:t>
            </a:r>
            <a:endParaRPr lang="en-US" sz="2200" dirty="0"/>
          </a:p>
        </p:txBody>
      </p:sp>
      <p:sp>
        <p:nvSpPr>
          <p:cNvPr id="11" name="Text 8"/>
          <p:cNvSpPr/>
          <p:nvPr/>
        </p:nvSpPr>
        <p:spPr>
          <a:xfrm>
            <a:off x="10908983" y="4817864"/>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Emphasize the lower operating and maintenance costs of EVs compared to traditional vehicles.</a:t>
            </a:r>
            <a:endParaRPr lang="en-US" sz="1750" dirty="0"/>
          </a:p>
        </p:txBody>
      </p:sp>
      <p:sp>
        <p:nvSpPr>
          <p:cNvPr id="12" name="TextBox 11">
            <a:extLst>
              <a:ext uri="{FF2B5EF4-FFF2-40B4-BE49-F238E27FC236}">
                <a16:creationId xmlns:a16="http://schemas.microsoft.com/office/drawing/2014/main" id="{F72CCB8F-3742-9015-6611-C0ED28BC473F}"/>
              </a:ext>
            </a:extLst>
          </p:cNvPr>
          <p:cNvSpPr txBox="1"/>
          <p:nvPr/>
        </p:nvSpPr>
        <p:spPr>
          <a:xfrm>
            <a:off x="12593782" y="7744691"/>
            <a:ext cx="2036618" cy="484909"/>
          </a:xfrm>
          <a:prstGeom prst="rect">
            <a:avLst/>
          </a:prstGeom>
          <a:solidFill>
            <a:srgbClr val="FAF8F5"/>
          </a:solidFill>
        </p:spPr>
        <p:txBody>
          <a:bodyPr wrap="square" rtlCol="0">
            <a:spAutoFit/>
          </a:bodyPr>
          <a:lstStyle/>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96762" y="1581825"/>
            <a:ext cx="8350210" cy="1451611"/>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Recommendations: </a:t>
            </a:r>
          </a:p>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3. Enhance Neutral Sentiments</a:t>
            </a:r>
            <a:endParaRPr lang="en-US" sz="4450" dirty="0"/>
          </a:p>
        </p:txBody>
      </p:sp>
      <p:sp>
        <p:nvSpPr>
          <p:cNvPr id="4" name="Shape 1"/>
          <p:cNvSpPr/>
          <p:nvPr/>
        </p:nvSpPr>
        <p:spPr>
          <a:xfrm>
            <a:off x="6280190" y="4323159"/>
            <a:ext cx="510302" cy="510302"/>
          </a:xfrm>
          <a:prstGeom prst="roundRect">
            <a:avLst>
              <a:gd name="adj" fmla="val 6667"/>
            </a:avLst>
          </a:prstGeom>
          <a:solidFill>
            <a:srgbClr val="EDEBE3"/>
          </a:solidFill>
          <a:ln/>
        </p:spPr>
      </p:sp>
      <p:sp>
        <p:nvSpPr>
          <p:cNvPr id="5" name="Text 2"/>
          <p:cNvSpPr/>
          <p:nvPr/>
        </p:nvSpPr>
        <p:spPr>
          <a:xfrm>
            <a:off x="6479500" y="4408170"/>
            <a:ext cx="111681"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7017306" y="43231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Consumer Education</a:t>
            </a:r>
            <a:endParaRPr lang="en-US" sz="2200" dirty="0"/>
          </a:p>
        </p:txBody>
      </p:sp>
      <p:sp>
        <p:nvSpPr>
          <p:cNvPr id="7" name="Text 4"/>
          <p:cNvSpPr/>
          <p:nvPr/>
        </p:nvSpPr>
        <p:spPr>
          <a:xfrm>
            <a:off x="7017306" y="4813578"/>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Address knowledge gaps by providing clear, factual information about EV capabilities and incentives.</a:t>
            </a:r>
            <a:endParaRPr lang="en-US" sz="1750" dirty="0"/>
          </a:p>
        </p:txBody>
      </p:sp>
      <p:sp>
        <p:nvSpPr>
          <p:cNvPr id="8" name="Shape 5"/>
          <p:cNvSpPr/>
          <p:nvPr/>
        </p:nvSpPr>
        <p:spPr>
          <a:xfrm>
            <a:off x="10171867" y="4323159"/>
            <a:ext cx="510302" cy="510302"/>
          </a:xfrm>
          <a:prstGeom prst="roundRect">
            <a:avLst>
              <a:gd name="adj" fmla="val 6667"/>
            </a:avLst>
          </a:prstGeom>
          <a:solidFill>
            <a:srgbClr val="EDEBE3"/>
          </a:solidFill>
          <a:ln/>
        </p:spPr>
      </p:sp>
      <p:sp>
        <p:nvSpPr>
          <p:cNvPr id="9" name="Text 6"/>
          <p:cNvSpPr/>
          <p:nvPr/>
        </p:nvSpPr>
        <p:spPr>
          <a:xfrm>
            <a:off x="10328791" y="4408170"/>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10908983" y="4323159"/>
            <a:ext cx="2886670"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Test Drive Campaigns</a:t>
            </a:r>
            <a:endParaRPr lang="en-US" sz="2200" dirty="0"/>
          </a:p>
        </p:txBody>
      </p:sp>
      <p:sp>
        <p:nvSpPr>
          <p:cNvPr id="11" name="Text 8"/>
          <p:cNvSpPr/>
          <p:nvPr/>
        </p:nvSpPr>
        <p:spPr>
          <a:xfrm>
            <a:off x="10908983" y="481357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Increase consumer engagement by offering free test drive programs to experience EV benefits first-hand.</a:t>
            </a:r>
            <a:endParaRPr lang="en-US" sz="1750" dirty="0"/>
          </a:p>
        </p:txBody>
      </p:sp>
      <p:sp>
        <p:nvSpPr>
          <p:cNvPr id="12" name="TextBox 11">
            <a:extLst>
              <a:ext uri="{FF2B5EF4-FFF2-40B4-BE49-F238E27FC236}">
                <a16:creationId xmlns:a16="http://schemas.microsoft.com/office/drawing/2014/main" id="{0EDFA706-CE39-DAE5-88FB-C03B99DB6279}"/>
              </a:ext>
            </a:extLst>
          </p:cNvPr>
          <p:cNvSpPr txBox="1"/>
          <p:nvPr/>
        </p:nvSpPr>
        <p:spPr>
          <a:xfrm>
            <a:off x="12593782" y="7744691"/>
            <a:ext cx="2036618" cy="484909"/>
          </a:xfrm>
          <a:prstGeom prst="rect">
            <a:avLst/>
          </a:prstGeom>
          <a:solidFill>
            <a:srgbClr val="FAF8F5"/>
          </a:solidFill>
        </p:spPr>
        <p:txBody>
          <a:bodyPr wrap="square" rtlCol="0">
            <a:spAutoFit/>
          </a:bodyPr>
          <a:lstStyle/>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00632"/>
            <a:ext cx="12763262"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Conclusion: Driving Toward a Sustainable Future</a:t>
            </a:r>
            <a:endParaRPr lang="en-US" sz="4450" dirty="0"/>
          </a:p>
        </p:txBody>
      </p:sp>
      <p:sp>
        <p:nvSpPr>
          <p:cNvPr id="4" name="Text 1"/>
          <p:cNvSpPr/>
          <p:nvPr/>
        </p:nvSpPr>
        <p:spPr>
          <a:xfrm>
            <a:off x="793790" y="5149572"/>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This analysis provides a </a:t>
            </a:r>
            <a:r>
              <a:rPr lang="en-US" sz="1750">
                <a:solidFill>
                  <a:srgbClr val="161613"/>
                </a:solidFill>
                <a:latin typeface="Inter" pitchFamily="34" charset="0"/>
                <a:ea typeface="Inter" pitchFamily="34" charset="-122"/>
                <a:cs typeface="Inter" pitchFamily="34" charset="-120"/>
              </a:rPr>
              <a:t>comprehensive study </a:t>
            </a:r>
            <a:r>
              <a:rPr lang="en-US" sz="1750" dirty="0">
                <a:solidFill>
                  <a:srgbClr val="161613"/>
                </a:solidFill>
                <a:latin typeface="Inter" pitchFamily="34" charset="0"/>
                <a:ea typeface="Inter" pitchFamily="34" charset="-122"/>
                <a:cs typeface="Inter" pitchFamily="34" charset="-120"/>
              </a:rPr>
              <a:t>of consumer sentiment toward electric vehicle adoption. While there are significant challenges to overcome, the hybrid model's high accuracy suggests that a combined approach utilizing both rule-based and machine-learning techniques can effectively predict and understand consumer attitudes. By addressing consumer concerns and reinforcing positive perceptions, we can accelerate the transition to a more sustainable transportation future.</a:t>
            </a:r>
            <a:endParaRPr lang="en-US" sz="1750" dirty="0"/>
          </a:p>
        </p:txBody>
      </p:sp>
      <p:sp>
        <p:nvSpPr>
          <p:cNvPr id="5" name="TextBox 4">
            <a:extLst>
              <a:ext uri="{FF2B5EF4-FFF2-40B4-BE49-F238E27FC236}">
                <a16:creationId xmlns:a16="http://schemas.microsoft.com/office/drawing/2014/main" id="{AC590156-74DE-2947-6BFA-2325549FE587}"/>
              </a:ext>
            </a:extLst>
          </p:cNvPr>
          <p:cNvSpPr txBox="1"/>
          <p:nvPr/>
        </p:nvSpPr>
        <p:spPr>
          <a:xfrm>
            <a:off x="12593782" y="7744691"/>
            <a:ext cx="2036618" cy="484909"/>
          </a:xfrm>
          <a:prstGeom prst="rect">
            <a:avLst/>
          </a:prstGeom>
          <a:solidFill>
            <a:srgbClr val="FAF8F5"/>
          </a:solidFill>
        </p:spPr>
        <p:txBody>
          <a:bodyPr wrap="square" rtlCol="0">
            <a:spAutoFit/>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4168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Problem Statement: Unlocking the Barriers to EV Adoption</a:t>
            </a:r>
            <a:endParaRPr lang="en-US" sz="4450" dirty="0"/>
          </a:p>
        </p:txBody>
      </p:sp>
      <p:sp>
        <p:nvSpPr>
          <p:cNvPr id="4" name="Text 1"/>
          <p:cNvSpPr/>
          <p:nvPr/>
        </p:nvSpPr>
        <p:spPr>
          <a:xfrm>
            <a:off x="793790" y="3873665"/>
            <a:ext cx="7556421" cy="3214255"/>
          </a:xfrm>
          <a:prstGeom prst="rect">
            <a:avLst/>
          </a:prstGeom>
          <a:noFill/>
          <a:ln/>
        </p:spPr>
        <p:txBody>
          <a:bodyPr wrap="square" lIns="0" tIns="0" rIns="0" bIns="0" rtlCol="0" anchor="t"/>
          <a:lstStyle/>
          <a:p>
            <a:pPr algn="just">
              <a:lnSpc>
                <a:spcPts val="2850"/>
              </a:lnSpc>
            </a:pPr>
            <a:r>
              <a:rPr lang="en-IN" sz="2000" dirty="0">
                <a:effectLst/>
                <a:latin typeface="Times New Roman" panose="02020603050405020304" pitchFamily="18" charset="0"/>
                <a:ea typeface="Times New Roman" panose="02020603050405020304" pitchFamily="18" charset="0"/>
              </a:rPr>
              <a:t>The global push for sustainable transportation has positioned electric vehicles (EVs) as a key solution to reduce greenhouse gas emissions and dependence on fossil fuels. However, despite advancements in EV technology, adoption rates vary significantly due to factors such as infrastructure limitations, financial concerns, and consumer perceptions. Understanding the motivations and barriers influencing consumer decisions is critical to devising effective strategies for promoting EV adoption.</a:t>
            </a:r>
          </a:p>
          <a:p>
            <a:pPr marL="0" indent="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9144000" y="0"/>
            <a:ext cx="5486400" cy="8229600"/>
          </a:xfrm>
          <a:prstGeom prst="rect">
            <a:avLst/>
          </a:prstGeom>
        </p:spPr>
      </p:pic>
      <p:sp>
        <p:nvSpPr>
          <p:cNvPr id="3" name="Text 0"/>
          <p:cNvSpPr/>
          <p:nvPr/>
        </p:nvSpPr>
        <p:spPr>
          <a:xfrm>
            <a:off x="793790" y="197429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Dataset Overview: Unveiling Consumer Perspectives on EV Adoption</a:t>
            </a:r>
            <a:endParaRPr lang="en-US" sz="4450" dirty="0"/>
          </a:p>
        </p:txBody>
      </p:sp>
      <p:sp>
        <p:nvSpPr>
          <p:cNvPr id="4" name="Text 1"/>
          <p:cNvSpPr/>
          <p:nvPr/>
        </p:nvSpPr>
        <p:spPr>
          <a:xfrm>
            <a:off x="793790" y="4440793"/>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dataset is derived from a structured questionnaire designed to gather insights into consumer perspectives on electric vehicle (EV) adoption. It contains qualitative responses from individuals residing in various cities in India. The dataset comprises seven key fields, each addressing specific aspects of EV adoption.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09204"/>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Methodology: Analyzing Text Data to Uncover Insights</a:t>
            </a:r>
            <a:endParaRPr lang="en-US" sz="4450" dirty="0"/>
          </a:p>
        </p:txBody>
      </p:sp>
      <p:sp>
        <p:nvSpPr>
          <p:cNvPr id="4" name="Text 1"/>
          <p:cNvSpPr/>
          <p:nvPr/>
        </p:nvSpPr>
        <p:spPr>
          <a:xfrm>
            <a:off x="793790" y="5866924"/>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study utilized a combination of text analysis techniques, including Natural Language Processing (NLP), Topic Modeling, and sentimental analysis These techniques allowed us to identify key themes, sentiment, and patterns within the data.</a:t>
            </a:r>
            <a:endParaRPr lang="en-US" sz="1750" dirty="0"/>
          </a:p>
        </p:txBody>
      </p:sp>
      <p:sp>
        <p:nvSpPr>
          <p:cNvPr id="5" name="TextBox 4">
            <a:extLst>
              <a:ext uri="{FF2B5EF4-FFF2-40B4-BE49-F238E27FC236}">
                <a16:creationId xmlns:a16="http://schemas.microsoft.com/office/drawing/2014/main" id="{75698A75-755D-6C1E-C2B9-1C926F93F5A3}"/>
              </a:ext>
            </a:extLst>
          </p:cNvPr>
          <p:cNvSpPr txBox="1"/>
          <p:nvPr/>
        </p:nvSpPr>
        <p:spPr>
          <a:xfrm>
            <a:off x="12607636" y="7439891"/>
            <a:ext cx="2022764" cy="789709"/>
          </a:xfrm>
          <a:prstGeom prst="rect">
            <a:avLst/>
          </a:prstGeom>
          <a:solidFill>
            <a:srgbClr val="FAF8F5"/>
          </a:solidFill>
        </p:spPr>
        <p:txBody>
          <a:bodyPr wrap="square" rtlCol="0">
            <a:spAutoFit/>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5244" y="473176"/>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City Distribution: Where EV Adoption is Happening</a:t>
            </a:r>
            <a:endParaRPr lang="en-US" sz="4450" dirty="0"/>
          </a:p>
        </p:txBody>
      </p:sp>
      <p:sp>
        <p:nvSpPr>
          <p:cNvPr id="3" name="Text 1"/>
          <p:cNvSpPr/>
          <p:nvPr/>
        </p:nvSpPr>
        <p:spPr>
          <a:xfrm>
            <a:off x="9528389" y="29528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City Distribution</a:t>
            </a:r>
            <a:endParaRPr lang="en-US" sz="2200" dirty="0"/>
          </a:p>
        </p:txBody>
      </p:sp>
      <p:sp>
        <p:nvSpPr>
          <p:cNvPr id="4" name="Text 2"/>
          <p:cNvSpPr/>
          <p:nvPr/>
        </p:nvSpPr>
        <p:spPr>
          <a:xfrm>
            <a:off x="8170643" y="3625881"/>
            <a:ext cx="5808593" cy="2955027"/>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bar chart presents the distribution of cities of questionnaire respondents. The cities are listed on the y-axis, and the number of occurrences of each city is shown on the x-axis. The chart reveals that Kochi has the highest number of occurrences, followed by Jaipur, Mumbai, Delhi, Pune, and Hyderabad.</a:t>
            </a:r>
            <a:endParaRPr lang="en-US" sz="1750" dirty="0"/>
          </a:p>
        </p:txBody>
      </p:sp>
      <p:pic>
        <p:nvPicPr>
          <p:cNvPr id="7" name="Picture 6">
            <a:extLst>
              <a:ext uri="{FF2B5EF4-FFF2-40B4-BE49-F238E27FC236}">
                <a16:creationId xmlns:a16="http://schemas.microsoft.com/office/drawing/2014/main" id="{D6706F60-BA0A-EBCB-A98C-6FEB979BD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35" y="2574953"/>
            <a:ext cx="7261559" cy="4767956"/>
          </a:xfrm>
          <a:prstGeom prst="rect">
            <a:avLst/>
          </a:prstGeom>
        </p:spPr>
      </p:pic>
      <p:sp>
        <p:nvSpPr>
          <p:cNvPr id="6" name="TextBox 5">
            <a:extLst>
              <a:ext uri="{FF2B5EF4-FFF2-40B4-BE49-F238E27FC236}">
                <a16:creationId xmlns:a16="http://schemas.microsoft.com/office/drawing/2014/main" id="{8048E24B-D476-9813-93D1-D247A94E5BB8}"/>
              </a:ext>
            </a:extLst>
          </p:cNvPr>
          <p:cNvSpPr txBox="1"/>
          <p:nvPr/>
        </p:nvSpPr>
        <p:spPr>
          <a:xfrm>
            <a:off x="12607636" y="7439891"/>
            <a:ext cx="2022764" cy="789709"/>
          </a:xfrm>
          <a:prstGeom prst="rect">
            <a:avLst/>
          </a:prstGeom>
          <a:solidFill>
            <a:srgbClr val="FAF8F5"/>
          </a:solidFill>
        </p:spPr>
        <p:txBody>
          <a:bodyPr wrap="square" rtlCol="0">
            <a:spAutoFit/>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489505" y="390405"/>
            <a:ext cx="12492204" cy="918330"/>
          </a:xfrm>
          <a:prstGeom prst="rect">
            <a:avLst/>
          </a:prstGeom>
          <a:noFill/>
          <a:ln/>
        </p:spPr>
        <p:txBody>
          <a:bodyPr wrap="square" lIns="0" tIns="0" rIns="0" bIns="0" rtlCol="0" anchor="t"/>
          <a:lstStyle/>
          <a:p>
            <a:pPr marL="0" indent="0">
              <a:lnSpc>
                <a:spcPts val="4700"/>
              </a:lnSpc>
              <a:buNone/>
            </a:pPr>
            <a:r>
              <a:rPr lang="en-US" sz="3750" dirty="0">
                <a:solidFill>
                  <a:srgbClr val="161613"/>
                </a:solidFill>
                <a:latin typeface="DM Sans Medium" pitchFamily="34" charset="0"/>
                <a:ea typeface="DM Sans Medium" pitchFamily="34" charset="-122"/>
                <a:cs typeface="DM Sans Medium" pitchFamily="34" charset="-120"/>
              </a:rPr>
              <a:t>Word Cloud for Document 1: Unveiling Key Concerns</a:t>
            </a:r>
            <a:endParaRPr lang="en-US" sz="3750" dirty="0"/>
          </a:p>
        </p:txBody>
      </p:sp>
      <p:sp>
        <p:nvSpPr>
          <p:cNvPr id="5" name="Shape 2"/>
          <p:cNvSpPr/>
          <p:nvPr/>
        </p:nvSpPr>
        <p:spPr>
          <a:xfrm>
            <a:off x="303660" y="5055712"/>
            <a:ext cx="336828" cy="336828"/>
          </a:xfrm>
          <a:prstGeom prst="roundRect">
            <a:avLst>
              <a:gd name="adj" fmla="val 8572"/>
            </a:avLst>
          </a:prstGeom>
          <a:solidFill>
            <a:srgbClr val="EDEBE3"/>
          </a:solidFill>
          <a:ln/>
        </p:spPr>
      </p:sp>
      <p:sp>
        <p:nvSpPr>
          <p:cNvPr id="6" name="Text 3"/>
          <p:cNvSpPr/>
          <p:nvPr/>
        </p:nvSpPr>
        <p:spPr>
          <a:xfrm>
            <a:off x="832892" y="5055712"/>
            <a:ext cx="2405896" cy="300752"/>
          </a:xfrm>
          <a:prstGeom prst="rect">
            <a:avLst/>
          </a:prstGeom>
          <a:noFill/>
          <a:ln/>
        </p:spPr>
        <p:txBody>
          <a:bodyPr wrap="none" lIns="0" tIns="0" rIns="0" bIns="0" rtlCol="0" anchor="t"/>
          <a:lstStyle/>
          <a:p>
            <a:pPr marL="0" indent="0">
              <a:lnSpc>
                <a:spcPts val="2350"/>
              </a:lnSpc>
              <a:buNone/>
            </a:pPr>
            <a:r>
              <a:rPr lang="en-US" sz="1850" dirty="0">
                <a:solidFill>
                  <a:srgbClr val="161613"/>
                </a:solidFill>
                <a:latin typeface="DM Sans Medium" pitchFamily="34" charset="0"/>
                <a:ea typeface="DM Sans Medium" pitchFamily="34" charset="-122"/>
                <a:cs typeface="DM Sans Medium" pitchFamily="34" charset="-120"/>
              </a:rPr>
              <a:t>Costs</a:t>
            </a:r>
            <a:endParaRPr lang="en-US" sz="1850" dirty="0"/>
          </a:p>
        </p:txBody>
      </p:sp>
      <p:sp>
        <p:nvSpPr>
          <p:cNvPr id="7" name="Text 4"/>
          <p:cNvSpPr/>
          <p:nvPr/>
        </p:nvSpPr>
        <p:spPr>
          <a:xfrm>
            <a:off x="832893" y="5471834"/>
            <a:ext cx="2778600" cy="2152095"/>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This is a prominent theme, with words like "costs," "expensive," and "upfront" suggesting concerns about the initial investment and potential running costs.</a:t>
            </a:r>
            <a:endParaRPr lang="en-US" sz="1500" dirty="0"/>
          </a:p>
        </p:txBody>
      </p:sp>
      <p:sp>
        <p:nvSpPr>
          <p:cNvPr id="8" name="Shape 5"/>
          <p:cNvSpPr/>
          <p:nvPr/>
        </p:nvSpPr>
        <p:spPr>
          <a:xfrm>
            <a:off x="3740621" y="5087351"/>
            <a:ext cx="309917" cy="336828"/>
          </a:xfrm>
          <a:prstGeom prst="roundRect">
            <a:avLst>
              <a:gd name="adj" fmla="val 8572"/>
            </a:avLst>
          </a:prstGeom>
          <a:solidFill>
            <a:srgbClr val="EDEBE3"/>
          </a:solidFill>
          <a:ln/>
        </p:spPr>
      </p:sp>
      <p:sp>
        <p:nvSpPr>
          <p:cNvPr id="9" name="Text 6"/>
          <p:cNvSpPr/>
          <p:nvPr/>
        </p:nvSpPr>
        <p:spPr>
          <a:xfrm>
            <a:off x="4269854" y="5087351"/>
            <a:ext cx="2213677" cy="300752"/>
          </a:xfrm>
          <a:prstGeom prst="rect">
            <a:avLst/>
          </a:prstGeom>
          <a:noFill/>
          <a:ln/>
        </p:spPr>
        <p:txBody>
          <a:bodyPr wrap="none" lIns="0" tIns="0" rIns="0" bIns="0" rtlCol="0" anchor="t"/>
          <a:lstStyle/>
          <a:p>
            <a:pPr marL="0" indent="0">
              <a:lnSpc>
                <a:spcPts val="2350"/>
              </a:lnSpc>
              <a:buNone/>
            </a:pPr>
            <a:r>
              <a:rPr lang="en-US" sz="1850" dirty="0">
                <a:solidFill>
                  <a:srgbClr val="161613"/>
                </a:solidFill>
                <a:latin typeface="DM Sans Medium" pitchFamily="34" charset="0"/>
                <a:ea typeface="DM Sans Medium" pitchFamily="34" charset="-122"/>
                <a:cs typeface="DM Sans Medium" pitchFamily="34" charset="-120"/>
              </a:rPr>
              <a:t>Savings</a:t>
            </a:r>
            <a:endParaRPr lang="en-US" sz="1850" dirty="0"/>
          </a:p>
        </p:txBody>
      </p:sp>
      <p:sp>
        <p:nvSpPr>
          <p:cNvPr id="10" name="Text 7"/>
          <p:cNvSpPr/>
          <p:nvPr/>
        </p:nvSpPr>
        <p:spPr>
          <a:xfrm>
            <a:off x="4269854" y="5503474"/>
            <a:ext cx="2949399" cy="2120456"/>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The word "saving" is central, indicating the potential long-term cost savings associated with EVs, such as lower fuel and maintenance costs.</a:t>
            </a:r>
            <a:endParaRPr lang="en-US" sz="1500" dirty="0"/>
          </a:p>
        </p:txBody>
      </p:sp>
      <p:sp>
        <p:nvSpPr>
          <p:cNvPr id="11" name="Shape 8"/>
          <p:cNvSpPr/>
          <p:nvPr/>
        </p:nvSpPr>
        <p:spPr>
          <a:xfrm>
            <a:off x="7315200" y="5087351"/>
            <a:ext cx="336828" cy="336828"/>
          </a:xfrm>
          <a:prstGeom prst="roundRect">
            <a:avLst>
              <a:gd name="adj" fmla="val 8572"/>
            </a:avLst>
          </a:prstGeom>
          <a:solidFill>
            <a:srgbClr val="EDEBE3"/>
          </a:solidFill>
          <a:ln/>
        </p:spPr>
      </p:sp>
      <p:sp>
        <p:nvSpPr>
          <p:cNvPr id="12" name="Text 9"/>
          <p:cNvSpPr/>
          <p:nvPr/>
        </p:nvSpPr>
        <p:spPr>
          <a:xfrm>
            <a:off x="7914832" y="5087351"/>
            <a:ext cx="2620089" cy="300752"/>
          </a:xfrm>
          <a:prstGeom prst="rect">
            <a:avLst/>
          </a:prstGeom>
          <a:noFill/>
          <a:ln/>
        </p:spPr>
        <p:txBody>
          <a:bodyPr wrap="none" lIns="0" tIns="0" rIns="0" bIns="0" rtlCol="0" anchor="t"/>
          <a:lstStyle/>
          <a:p>
            <a:pPr marL="0" indent="0">
              <a:lnSpc>
                <a:spcPts val="2350"/>
              </a:lnSpc>
              <a:buNone/>
            </a:pPr>
            <a:r>
              <a:rPr lang="en-US" sz="1850" dirty="0">
                <a:solidFill>
                  <a:srgbClr val="161613"/>
                </a:solidFill>
                <a:latin typeface="DM Sans Medium" pitchFamily="34" charset="0"/>
                <a:ea typeface="DM Sans Medium" pitchFamily="34" charset="-122"/>
                <a:cs typeface="DM Sans Medium" pitchFamily="34" charset="-120"/>
              </a:rPr>
              <a:t>Environmental Benefits</a:t>
            </a:r>
            <a:endParaRPr lang="en-US" sz="1850" dirty="0"/>
          </a:p>
        </p:txBody>
      </p:sp>
      <p:sp>
        <p:nvSpPr>
          <p:cNvPr id="13" name="Text 10"/>
          <p:cNvSpPr/>
          <p:nvPr/>
        </p:nvSpPr>
        <p:spPr>
          <a:xfrm>
            <a:off x="7652028" y="5533085"/>
            <a:ext cx="3272909" cy="1727290"/>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Words like "pollution," "carbon," "environmental," and "impact" highlight the positive environmental impact of EVs.</a:t>
            </a:r>
            <a:endParaRPr lang="en-US" sz="1500" dirty="0"/>
          </a:p>
        </p:txBody>
      </p:sp>
      <p:sp>
        <p:nvSpPr>
          <p:cNvPr id="14" name="Shape 11"/>
          <p:cNvSpPr/>
          <p:nvPr/>
        </p:nvSpPr>
        <p:spPr>
          <a:xfrm>
            <a:off x="11054065" y="5055712"/>
            <a:ext cx="336828" cy="336828"/>
          </a:xfrm>
          <a:prstGeom prst="roundRect">
            <a:avLst>
              <a:gd name="adj" fmla="val 8572"/>
            </a:avLst>
          </a:prstGeom>
          <a:solidFill>
            <a:srgbClr val="EDEBE3"/>
          </a:solidFill>
          <a:ln/>
        </p:spPr>
      </p:sp>
      <p:sp>
        <p:nvSpPr>
          <p:cNvPr id="15" name="Text 12"/>
          <p:cNvSpPr/>
          <p:nvPr/>
        </p:nvSpPr>
        <p:spPr>
          <a:xfrm>
            <a:off x="11583298" y="5055712"/>
            <a:ext cx="2405896" cy="300752"/>
          </a:xfrm>
          <a:prstGeom prst="rect">
            <a:avLst/>
          </a:prstGeom>
          <a:noFill/>
          <a:ln/>
        </p:spPr>
        <p:txBody>
          <a:bodyPr wrap="none" lIns="0" tIns="0" rIns="0" bIns="0" rtlCol="0" anchor="t"/>
          <a:lstStyle/>
          <a:p>
            <a:pPr marL="0" indent="0">
              <a:lnSpc>
                <a:spcPts val="2350"/>
              </a:lnSpc>
              <a:buNone/>
            </a:pPr>
            <a:r>
              <a:rPr lang="en-US" sz="1850" dirty="0">
                <a:solidFill>
                  <a:srgbClr val="161613"/>
                </a:solidFill>
                <a:latin typeface="DM Sans Medium" pitchFamily="34" charset="0"/>
                <a:ea typeface="DM Sans Medium" pitchFamily="34" charset="-122"/>
                <a:cs typeface="DM Sans Medium" pitchFamily="34" charset="-120"/>
              </a:rPr>
              <a:t>Infrastructure</a:t>
            </a:r>
            <a:endParaRPr lang="en-US" sz="1850" dirty="0"/>
          </a:p>
        </p:txBody>
      </p:sp>
      <p:sp>
        <p:nvSpPr>
          <p:cNvPr id="16" name="Text 13"/>
          <p:cNvSpPr/>
          <p:nvPr/>
        </p:nvSpPr>
        <p:spPr>
          <a:xfrm>
            <a:off x="11583299" y="5471836"/>
            <a:ext cx="2783866" cy="2009619"/>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Terms like "charging" and "availability" suggest concerns about the availability and accessibility of charging infrastructure.</a:t>
            </a:r>
            <a:endParaRPr lang="en-US" sz="1500" dirty="0"/>
          </a:p>
        </p:txBody>
      </p:sp>
      <p:pic>
        <p:nvPicPr>
          <p:cNvPr id="17" name="Picture 16">
            <a:extLst>
              <a:ext uri="{FF2B5EF4-FFF2-40B4-BE49-F238E27FC236}">
                <a16:creationId xmlns:a16="http://schemas.microsoft.com/office/drawing/2014/main" id="{886F6DBE-C299-00C5-E46E-C655360F2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6127" y="1453717"/>
            <a:ext cx="5478145" cy="2806065"/>
          </a:xfrm>
          <a:prstGeom prst="rect">
            <a:avLst/>
          </a:prstGeom>
        </p:spPr>
      </p:pic>
      <p:sp>
        <p:nvSpPr>
          <p:cNvPr id="18" name="TextBox 17">
            <a:extLst>
              <a:ext uri="{FF2B5EF4-FFF2-40B4-BE49-F238E27FC236}">
                <a16:creationId xmlns:a16="http://schemas.microsoft.com/office/drawing/2014/main" id="{D515A203-549F-38E5-F537-6E6A8C648F3C}"/>
              </a:ext>
            </a:extLst>
          </p:cNvPr>
          <p:cNvSpPr txBox="1"/>
          <p:nvPr/>
        </p:nvSpPr>
        <p:spPr>
          <a:xfrm>
            <a:off x="12607636" y="7439891"/>
            <a:ext cx="2022764" cy="789709"/>
          </a:xfrm>
          <a:prstGeom prst="rect">
            <a:avLst/>
          </a:prstGeom>
          <a:solidFill>
            <a:srgbClr val="FAF8F5"/>
          </a:solidFill>
        </p:spPr>
        <p:txBody>
          <a:bodyPr wrap="square" rtlCol="0">
            <a:spAutoFit/>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9438" y="398671"/>
            <a:ext cx="13934707" cy="1308208"/>
          </a:xfrm>
          <a:prstGeom prst="rect">
            <a:avLst/>
          </a:prstGeom>
          <a:noFill/>
          <a:ln/>
        </p:spPr>
        <p:txBody>
          <a:bodyPr wrap="square" lIns="0" tIns="0" rIns="0" bIns="0" rtlCol="0" anchor="t"/>
          <a:lstStyle/>
          <a:p>
            <a:pPr marL="0" indent="0">
              <a:lnSpc>
                <a:spcPts val="4900"/>
              </a:lnSpc>
              <a:buNone/>
            </a:pPr>
            <a:r>
              <a:rPr lang="en-US" sz="3900" dirty="0">
                <a:solidFill>
                  <a:srgbClr val="161613"/>
                </a:solidFill>
                <a:latin typeface="DM Sans Medium" pitchFamily="34" charset="0"/>
                <a:ea typeface="DM Sans Medium" pitchFamily="34" charset="-122"/>
                <a:cs typeface="DM Sans Medium" pitchFamily="34" charset="-120"/>
              </a:rPr>
              <a:t>Word Cloud for Document 2: The Importance of Charging Infrastructure</a:t>
            </a:r>
            <a:endParaRPr lang="en-US" sz="3900" dirty="0"/>
          </a:p>
        </p:txBody>
      </p:sp>
      <p:sp>
        <p:nvSpPr>
          <p:cNvPr id="5" name="Shape 2"/>
          <p:cNvSpPr/>
          <p:nvPr/>
        </p:nvSpPr>
        <p:spPr>
          <a:xfrm>
            <a:off x="1128149" y="5151527"/>
            <a:ext cx="3773567" cy="2428042"/>
          </a:xfrm>
          <a:prstGeom prst="roundRect">
            <a:avLst>
              <a:gd name="adj" fmla="val 1233"/>
            </a:avLst>
          </a:prstGeom>
          <a:solidFill>
            <a:srgbClr val="EDEBE3"/>
          </a:solidFill>
          <a:ln/>
        </p:spPr>
      </p:sp>
      <p:sp>
        <p:nvSpPr>
          <p:cNvPr id="6" name="Text 3"/>
          <p:cNvSpPr/>
          <p:nvPr/>
        </p:nvSpPr>
        <p:spPr>
          <a:xfrm>
            <a:off x="1327698" y="5351076"/>
            <a:ext cx="2495312" cy="311944"/>
          </a:xfrm>
          <a:prstGeom prst="rect">
            <a:avLst/>
          </a:prstGeom>
          <a:noFill/>
          <a:ln/>
        </p:spPr>
        <p:txBody>
          <a:bodyPr wrap="none" lIns="0" tIns="0" rIns="0" bIns="0" rtlCol="0" anchor="t"/>
          <a:lstStyle/>
          <a:p>
            <a:pPr marL="0" indent="0">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Infrastructure</a:t>
            </a:r>
            <a:endParaRPr lang="en-US" sz="1950" dirty="0"/>
          </a:p>
        </p:txBody>
      </p:sp>
      <p:sp>
        <p:nvSpPr>
          <p:cNvPr id="7" name="Text 4"/>
          <p:cNvSpPr/>
          <p:nvPr/>
        </p:nvSpPr>
        <p:spPr>
          <a:xfrm>
            <a:off x="1327698" y="5782796"/>
            <a:ext cx="3374469" cy="1597223"/>
          </a:xfrm>
          <a:prstGeom prst="rect">
            <a:avLst/>
          </a:prstGeom>
          <a:noFill/>
          <a:ln/>
        </p:spPr>
        <p:txBody>
          <a:bodyPr wrap="square" lIns="0" tIns="0" rIns="0" bIns="0" rtlCol="0" anchor="t"/>
          <a:lstStyle/>
          <a:p>
            <a:pPr marL="0" indent="0">
              <a:lnSpc>
                <a:spcPts val="2500"/>
              </a:lnSpc>
              <a:buNone/>
            </a:pPr>
            <a:r>
              <a:rPr lang="en-US" sz="1550" dirty="0">
                <a:solidFill>
                  <a:srgbClr val="161613"/>
                </a:solidFill>
                <a:latin typeface="Inter" pitchFamily="34" charset="0"/>
                <a:ea typeface="Inter" pitchFamily="34" charset="-122"/>
                <a:cs typeface="Inter" pitchFamily="34" charset="-120"/>
              </a:rPr>
              <a:t>Words like "infrastructure," "facilities," "access," "network," and "stations" emphasize the crucial role of charging infrastructure in EV adoption.</a:t>
            </a:r>
            <a:endParaRPr lang="en-US" sz="1550" dirty="0"/>
          </a:p>
        </p:txBody>
      </p:sp>
      <p:sp>
        <p:nvSpPr>
          <p:cNvPr id="8" name="Shape 5"/>
          <p:cNvSpPr/>
          <p:nvPr/>
        </p:nvSpPr>
        <p:spPr>
          <a:xfrm>
            <a:off x="5101264" y="5151527"/>
            <a:ext cx="3773567" cy="2428042"/>
          </a:xfrm>
          <a:prstGeom prst="roundRect">
            <a:avLst>
              <a:gd name="adj" fmla="val 1233"/>
            </a:avLst>
          </a:prstGeom>
          <a:solidFill>
            <a:srgbClr val="EDEBE3"/>
          </a:solidFill>
          <a:ln/>
        </p:spPr>
      </p:sp>
      <p:sp>
        <p:nvSpPr>
          <p:cNvPr id="9" name="Text 6"/>
          <p:cNvSpPr/>
          <p:nvPr/>
        </p:nvSpPr>
        <p:spPr>
          <a:xfrm>
            <a:off x="5300813" y="5351076"/>
            <a:ext cx="2495312" cy="311944"/>
          </a:xfrm>
          <a:prstGeom prst="rect">
            <a:avLst/>
          </a:prstGeom>
          <a:noFill/>
          <a:ln/>
        </p:spPr>
        <p:txBody>
          <a:bodyPr wrap="none" lIns="0" tIns="0" rIns="0" bIns="0" rtlCol="0" anchor="t"/>
          <a:lstStyle/>
          <a:p>
            <a:pPr marL="0" indent="0">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Convenience</a:t>
            </a:r>
            <a:endParaRPr lang="en-US" sz="1950" dirty="0"/>
          </a:p>
        </p:txBody>
      </p:sp>
      <p:sp>
        <p:nvSpPr>
          <p:cNvPr id="10" name="Text 7"/>
          <p:cNvSpPr/>
          <p:nvPr/>
        </p:nvSpPr>
        <p:spPr>
          <a:xfrm>
            <a:off x="5300813" y="5782796"/>
            <a:ext cx="3374469" cy="1277779"/>
          </a:xfrm>
          <a:prstGeom prst="rect">
            <a:avLst/>
          </a:prstGeom>
          <a:noFill/>
          <a:ln/>
        </p:spPr>
        <p:txBody>
          <a:bodyPr wrap="square" lIns="0" tIns="0" rIns="0" bIns="0" rtlCol="0" anchor="t"/>
          <a:lstStyle/>
          <a:p>
            <a:pPr marL="0" indent="0">
              <a:lnSpc>
                <a:spcPts val="2500"/>
              </a:lnSpc>
              <a:buNone/>
            </a:pPr>
            <a:r>
              <a:rPr lang="en-US" sz="1550" dirty="0">
                <a:solidFill>
                  <a:srgbClr val="161613"/>
                </a:solidFill>
                <a:latin typeface="Inter" pitchFamily="34" charset="0"/>
                <a:ea typeface="Inter" pitchFamily="34" charset="-122"/>
                <a:cs typeface="Inter" pitchFamily="34" charset="-120"/>
              </a:rPr>
              <a:t>Terms like "convenient," "accessible," "easy," and "hassle" indicate that users prioritize convenient charging experiences.</a:t>
            </a:r>
            <a:endParaRPr lang="en-US" sz="1550" dirty="0"/>
          </a:p>
        </p:txBody>
      </p:sp>
      <p:sp>
        <p:nvSpPr>
          <p:cNvPr id="11" name="Shape 8"/>
          <p:cNvSpPr/>
          <p:nvPr/>
        </p:nvSpPr>
        <p:spPr>
          <a:xfrm>
            <a:off x="9233059" y="5151527"/>
            <a:ext cx="4025740" cy="2428042"/>
          </a:xfrm>
          <a:prstGeom prst="roundRect">
            <a:avLst>
              <a:gd name="adj" fmla="val 2037"/>
            </a:avLst>
          </a:prstGeom>
          <a:solidFill>
            <a:srgbClr val="EDEBE3"/>
          </a:solidFill>
          <a:ln/>
        </p:spPr>
      </p:sp>
      <p:sp>
        <p:nvSpPr>
          <p:cNvPr id="12" name="Text 9"/>
          <p:cNvSpPr/>
          <p:nvPr/>
        </p:nvSpPr>
        <p:spPr>
          <a:xfrm>
            <a:off x="9432608" y="5351075"/>
            <a:ext cx="1265677" cy="537928"/>
          </a:xfrm>
          <a:prstGeom prst="rect">
            <a:avLst/>
          </a:prstGeom>
          <a:noFill/>
          <a:ln/>
        </p:spPr>
        <p:txBody>
          <a:bodyPr wrap="none" lIns="0" tIns="0" rIns="0" bIns="0" rtlCol="0" anchor="t"/>
          <a:lstStyle/>
          <a:p>
            <a:pPr marL="0" indent="0">
              <a:lnSpc>
                <a:spcPts val="2450"/>
              </a:lnSpc>
              <a:buNone/>
            </a:pPr>
            <a:r>
              <a:rPr lang="en-US" sz="1950" dirty="0">
                <a:solidFill>
                  <a:srgbClr val="161613"/>
                </a:solidFill>
                <a:latin typeface="DM Sans Medium" pitchFamily="34" charset="0"/>
                <a:ea typeface="DM Sans Medium" pitchFamily="34" charset="-122"/>
                <a:cs typeface="DM Sans Medium" pitchFamily="34" charset="-120"/>
              </a:rPr>
              <a:t>Reliability</a:t>
            </a:r>
            <a:endParaRPr lang="en-US" sz="1950" dirty="0"/>
          </a:p>
        </p:txBody>
      </p:sp>
      <p:sp>
        <p:nvSpPr>
          <p:cNvPr id="13" name="Text 10"/>
          <p:cNvSpPr/>
          <p:nvPr/>
        </p:nvSpPr>
        <p:spPr>
          <a:xfrm>
            <a:off x="9432608" y="5782797"/>
            <a:ext cx="3726859" cy="1101726"/>
          </a:xfrm>
          <a:prstGeom prst="rect">
            <a:avLst/>
          </a:prstGeom>
          <a:noFill/>
          <a:ln/>
        </p:spPr>
        <p:txBody>
          <a:bodyPr wrap="square" lIns="0" tIns="0" rIns="0" bIns="0" rtlCol="0" anchor="t"/>
          <a:lstStyle/>
          <a:p>
            <a:pPr marL="0" indent="0">
              <a:lnSpc>
                <a:spcPts val="2500"/>
              </a:lnSpc>
              <a:buNone/>
            </a:pPr>
            <a:r>
              <a:rPr lang="en-US" sz="1550" dirty="0">
                <a:solidFill>
                  <a:srgbClr val="161613"/>
                </a:solidFill>
                <a:latin typeface="Inter" pitchFamily="34" charset="0"/>
                <a:ea typeface="Inter" pitchFamily="34" charset="-122"/>
                <a:cs typeface="Inter" pitchFamily="34" charset="-120"/>
              </a:rPr>
              <a:t>Words like "reliable," "adequate," and "sufficient" highlight the need for reliable charging facilities.</a:t>
            </a:r>
            <a:endParaRPr lang="en-US" sz="1550" dirty="0"/>
          </a:p>
        </p:txBody>
      </p:sp>
      <p:pic>
        <p:nvPicPr>
          <p:cNvPr id="14" name="Picture 13">
            <a:extLst>
              <a:ext uri="{FF2B5EF4-FFF2-40B4-BE49-F238E27FC236}">
                <a16:creationId xmlns:a16="http://schemas.microsoft.com/office/drawing/2014/main" id="{BC6D72BD-E869-AC83-9FD9-BE8301EDC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541" y="1746765"/>
            <a:ext cx="5731510" cy="2936240"/>
          </a:xfrm>
          <a:prstGeom prst="rect">
            <a:avLst/>
          </a:prstGeom>
        </p:spPr>
      </p:pic>
      <p:sp>
        <p:nvSpPr>
          <p:cNvPr id="15" name="TextBox 14">
            <a:extLst>
              <a:ext uri="{FF2B5EF4-FFF2-40B4-BE49-F238E27FC236}">
                <a16:creationId xmlns:a16="http://schemas.microsoft.com/office/drawing/2014/main" id="{3A51B687-8F85-8DD7-2D3F-745C27B10924}"/>
              </a:ext>
            </a:extLst>
          </p:cNvPr>
          <p:cNvSpPr txBox="1"/>
          <p:nvPr/>
        </p:nvSpPr>
        <p:spPr>
          <a:xfrm>
            <a:off x="12870872" y="7689273"/>
            <a:ext cx="1759527" cy="540327"/>
          </a:xfrm>
          <a:prstGeom prst="rect">
            <a:avLst/>
          </a:prstGeom>
          <a:solidFill>
            <a:srgbClr val="FAF8F5"/>
          </a:solidFill>
        </p:spPr>
        <p:txBody>
          <a:bodyPr wrap="square" rtlCol="0">
            <a:spAutoFit/>
          </a:bodyPr>
          <a:lstStyle/>
          <a:p>
            <a:endParaRPr lang="en-US" dirty="0"/>
          </a:p>
        </p:txBody>
      </p:sp>
    </p:spTree>
    <p:extLst>
      <p:ext uri="{BB962C8B-B14F-4D97-AF65-F5344CB8AC3E}">
        <p14:creationId xmlns:p14="http://schemas.microsoft.com/office/powerpoint/2010/main" val="84094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373975" y="448503"/>
            <a:ext cx="13882450" cy="628391"/>
          </a:xfrm>
          <a:prstGeom prst="rect">
            <a:avLst/>
          </a:prstGeom>
          <a:noFill/>
          <a:ln/>
        </p:spPr>
        <p:txBody>
          <a:bodyPr wrap="square" lIns="0" tIns="0" rIns="0" bIns="0" rtlCol="0" anchor="t"/>
          <a:lstStyle/>
          <a:p>
            <a:pPr marL="0" indent="0">
              <a:lnSpc>
                <a:spcPts val="3900"/>
              </a:lnSpc>
              <a:buNone/>
            </a:pPr>
            <a:r>
              <a:rPr lang="en-US" sz="3100" dirty="0">
                <a:solidFill>
                  <a:srgbClr val="161613"/>
                </a:solidFill>
                <a:latin typeface="DM Sans Medium" pitchFamily="34" charset="0"/>
                <a:ea typeface="DM Sans Medium" pitchFamily="34" charset="-122"/>
                <a:cs typeface="DM Sans Medium" pitchFamily="34" charset="-120"/>
              </a:rPr>
              <a:t>Word Cloud for Document 3: Addressing Challenges and Concerns</a:t>
            </a:r>
            <a:endParaRPr lang="en-US" sz="3100" dirty="0"/>
          </a:p>
        </p:txBody>
      </p:sp>
      <p:sp>
        <p:nvSpPr>
          <p:cNvPr id="6" name="Text 2"/>
          <p:cNvSpPr/>
          <p:nvPr/>
        </p:nvSpPr>
        <p:spPr>
          <a:xfrm>
            <a:off x="7315200" y="2038483"/>
            <a:ext cx="1593622" cy="320652"/>
          </a:xfrm>
          <a:prstGeom prst="rect">
            <a:avLst/>
          </a:prstGeom>
          <a:noFill/>
          <a:ln/>
        </p:spPr>
        <p:txBody>
          <a:bodyPr wrap="none" lIns="0" tIns="0" rIns="0" bIns="0" rtlCol="0" anchor="t"/>
          <a:lstStyle/>
          <a:p>
            <a:pPr marL="0" indent="0" algn="l">
              <a:lnSpc>
                <a:spcPts val="1950"/>
              </a:lnSpc>
              <a:buNone/>
            </a:pPr>
            <a:r>
              <a:rPr lang="en-US" sz="1600" dirty="0">
                <a:solidFill>
                  <a:srgbClr val="161613"/>
                </a:solidFill>
                <a:latin typeface="DM Sans Medium" pitchFamily="34" charset="0"/>
                <a:ea typeface="DM Sans Medium" pitchFamily="34" charset="-122"/>
                <a:cs typeface="DM Sans Medium" pitchFamily="34" charset="-120"/>
              </a:rPr>
              <a:t>Charging </a:t>
            </a:r>
            <a:r>
              <a:rPr lang="en-US" sz="1600" b="1" dirty="0">
                <a:solidFill>
                  <a:srgbClr val="161613"/>
                </a:solidFill>
                <a:latin typeface="DM Sans Medium" pitchFamily="34" charset="0"/>
                <a:ea typeface="DM Sans Medium" pitchFamily="34" charset="-122"/>
                <a:cs typeface="DM Sans Medium" pitchFamily="34" charset="-120"/>
              </a:rPr>
              <a:t>Infrastructure</a:t>
            </a:r>
            <a:endParaRPr lang="en-US" sz="1600" b="1" dirty="0"/>
          </a:p>
        </p:txBody>
      </p:sp>
      <p:sp>
        <p:nvSpPr>
          <p:cNvPr id="7" name="Text 3"/>
          <p:cNvSpPr/>
          <p:nvPr/>
        </p:nvSpPr>
        <p:spPr>
          <a:xfrm>
            <a:off x="7315200" y="2382336"/>
            <a:ext cx="5872011" cy="985004"/>
          </a:xfrm>
          <a:prstGeom prst="rect">
            <a:avLst/>
          </a:prstGeom>
          <a:noFill/>
          <a:ln/>
        </p:spPr>
        <p:txBody>
          <a:bodyPr wrap="square" lIns="0" tIns="0" rIns="0" bIns="0" rtlCol="0" anchor="t"/>
          <a:lstStyle/>
          <a:p>
            <a:pPr marL="0" indent="0" algn="l">
              <a:lnSpc>
                <a:spcPts val="2000"/>
              </a:lnSpc>
              <a:buNone/>
            </a:pPr>
            <a:r>
              <a:rPr lang="en-US" sz="1600" dirty="0">
                <a:solidFill>
                  <a:srgbClr val="161613"/>
                </a:solidFill>
                <a:latin typeface="Inter" pitchFamily="34" charset="0"/>
                <a:ea typeface="Inter" pitchFamily="34" charset="-122"/>
                <a:cs typeface="Inter" pitchFamily="34" charset="-120"/>
              </a:rPr>
              <a:t>Words like "charging," "stations," and "infrastructure" emphasize the importance of a robust charging network for EV adoption. Concerns about the availability and accessibility of charging stations are highlighted.</a:t>
            </a:r>
            <a:endParaRPr lang="en-US" sz="1600" dirty="0"/>
          </a:p>
        </p:txBody>
      </p:sp>
      <p:sp>
        <p:nvSpPr>
          <p:cNvPr id="9" name="Text 4"/>
          <p:cNvSpPr/>
          <p:nvPr/>
        </p:nvSpPr>
        <p:spPr>
          <a:xfrm>
            <a:off x="7315200" y="4179108"/>
            <a:ext cx="1453377" cy="320652"/>
          </a:xfrm>
          <a:prstGeom prst="rect">
            <a:avLst/>
          </a:prstGeom>
          <a:noFill/>
          <a:ln/>
        </p:spPr>
        <p:txBody>
          <a:bodyPr wrap="none" lIns="0" tIns="0" rIns="0" bIns="0" rtlCol="0" anchor="t"/>
          <a:lstStyle/>
          <a:p>
            <a:pPr marL="0" indent="0" algn="l">
              <a:lnSpc>
                <a:spcPts val="1950"/>
              </a:lnSpc>
              <a:buNone/>
            </a:pPr>
            <a:r>
              <a:rPr lang="en-US" sz="1600" dirty="0">
                <a:solidFill>
                  <a:srgbClr val="161613"/>
                </a:solidFill>
                <a:latin typeface="DM Sans Medium" pitchFamily="34" charset="0"/>
                <a:ea typeface="DM Sans Medium" pitchFamily="34" charset="-122"/>
                <a:cs typeface="DM Sans Medium" pitchFamily="34" charset="-120"/>
              </a:rPr>
              <a:t>Battery Issues</a:t>
            </a:r>
            <a:endParaRPr lang="en-US" sz="1600" dirty="0"/>
          </a:p>
        </p:txBody>
      </p:sp>
      <p:sp>
        <p:nvSpPr>
          <p:cNvPr id="10" name="Text 5"/>
          <p:cNvSpPr/>
          <p:nvPr/>
        </p:nvSpPr>
        <p:spPr>
          <a:xfrm>
            <a:off x="7315200" y="4522961"/>
            <a:ext cx="5872011" cy="656669"/>
          </a:xfrm>
          <a:prstGeom prst="rect">
            <a:avLst/>
          </a:prstGeom>
          <a:noFill/>
          <a:ln/>
        </p:spPr>
        <p:txBody>
          <a:bodyPr wrap="square" lIns="0" tIns="0" rIns="0" bIns="0" rtlCol="0" anchor="t"/>
          <a:lstStyle/>
          <a:p>
            <a:pPr marL="0" indent="0" algn="l">
              <a:lnSpc>
                <a:spcPts val="2000"/>
              </a:lnSpc>
              <a:buNone/>
            </a:pPr>
            <a:r>
              <a:rPr lang="en-US" sz="1600" dirty="0">
                <a:solidFill>
                  <a:srgbClr val="161613"/>
                </a:solidFill>
                <a:latin typeface="Inter" pitchFamily="34" charset="0"/>
                <a:ea typeface="Inter" pitchFamily="34" charset="-122"/>
                <a:cs typeface="Inter" pitchFamily="34" charset="-120"/>
              </a:rPr>
              <a:t>Words like "battery," "replacement," and "lifespan" suggest concerns about the lifespan and replacement costs of EV batteries. Range anxiety and limited range are also significant concerns.</a:t>
            </a:r>
            <a:endParaRPr lang="en-US" sz="1600" dirty="0"/>
          </a:p>
        </p:txBody>
      </p:sp>
      <p:sp>
        <p:nvSpPr>
          <p:cNvPr id="12" name="Text 6"/>
          <p:cNvSpPr/>
          <p:nvPr/>
        </p:nvSpPr>
        <p:spPr>
          <a:xfrm>
            <a:off x="7315200" y="6065296"/>
            <a:ext cx="1453377" cy="320652"/>
          </a:xfrm>
          <a:prstGeom prst="rect">
            <a:avLst/>
          </a:prstGeom>
          <a:noFill/>
          <a:ln/>
        </p:spPr>
        <p:txBody>
          <a:bodyPr wrap="none" lIns="0" tIns="0" rIns="0" bIns="0" rtlCol="0" anchor="t"/>
          <a:lstStyle/>
          <a:p>
            <a:pPr marL="0" indent="0" algn="l">
              <a:lnSpc>
                <a:spcPts val="1950"/>
              </a:lnSpc>
              <a:buNone/>
            </a:pPr>
            <a:r>
              <a:rPr lang="en-US" sz="1600" dirty="0">
                <a:solidFill>
                  <a:srgbClr val="161613"/>
                </a:solidFill>
                <a:latin typeface="DM Sans Medium" pitchFamily="34" charset="0"/>
                <a:ea typeface="DM Sans Medium" pitchFamily="34" charset="-122"/>
                <a:cs typeface="DM Sans Medium" pitchFamily="34" charset="-120"/>
              </a:rPr>
              <a:t>Initial </a:t>
            </a:r>
            <a:r>
              <a:rPr lang="en-US" sz="1600" b="1" dirty="0">
                <a:solidFill>
                  <a:srgbClr val="161613"/>
                </a:solidFill>
                <a:latin typeface="DM Sans Medium" pitchFamily="34" charset="0"/>
                <a:ea typeface="DM Sans Medium" pitchFamily="34" charset="-122"/>
                <a:cs typeface="DM Sans Medium" pitchFamily="34" charset="-120"/>
              </a:rPr>
              <a:t>Costs</a:t>
            </a:r>
            <a:endParaRPr lang="en-US" sz="1600" b="1" dirty="0"/>
          </a:p>
        </p:txBody>
      </p:sp>
      <p:sp>
        <p:nvSpPr>
          <p:cNvPr id="13" name="Text 7"/>
          <p:cNvSpPr/>
          <p:nvPr/>
        </p:nvSpPr>
        <p:spPr>
          <a:xfrm>
            <a:off x="7315200" y="6409149"/>
            <a:ext cx="5872011" cy="656669"/>
          </a:xfrm>
          <a:prstGeom prst="rect">
            <a:avLst/>
          </a:prstGeom>
          <a:noFill/>
          <a:ln/>
        </p:spPr>
        <p:txBody>
          <a:bodyPr wrap="square" lIns="0" tIns="0" rIns="0" bIns="0" rtlCol="0" anchor="t"/>
          <a:lstStyle/>
          <a:p>
            <a:pPr marL="0" indent="0" algn="l">
              <a:lnSpc>
                <a:spcPts val="2000"/>
              </a:lnSpc>
              <a:buNone/>
            </a:pPr>
            <a:r>
              <a:rPr lang="en-US" sz="1600" dirty="0">
                <a:solidFill>
                  <a:srgbClr val="161613"/>
                </a:solidFill>
                <a:latin typeface="Inter" pitchFamily="34" charset="0"/>
                <a:ea typeface="Inter" pitchFamily="34" charset="-122"/>
                <a:cs typeface="Inter" pitchFamily="34" charset="-120"/>
              </a:rPr>
              <a:t>Words like "costs," "upfront," and "price" indicate that the initial purchase cost of EVs is a major barrier to adoption.</a:t>
            </a:r>
            <a:endParaRPr lang="en-US" sz="1600" dirty="0"/>
          </a:p>
        </p:txBody>
      </p:sp>
      <p:pic>
        <p:nvPicPr>
          <p:cNvPr id="14" name="Picture 13">
            <a:extLst>
              <a:ext uri="{FF2B5EF4-FFF2-40B4-BE49-F238E27FC236}">
                <a16:creationId xmlns:a16="http://schemas.microsoft.com/office/drawing/2014/main" id="{4B233659-3F03-81D2-A3A4-F59FABA55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598" y="2551569"/>
            <a:ext cx="6102821" cy="3126462"/>
          </a:xfrm>
          <a:prstGeom prst="rect">
            <a:avLst/>
          </a:prstGeom>
        </p:spPr>
      </p:pic>
      <p:sp>
        <p:nvSpPr>
          <p:cNvPr id="11" name="TextBox 10">
            <a:extLst>
              <a:ext uri="{FF2B5EF4-FFF2-40B4-BE49-F238E27FC236}">
                <a16:creationId xmlns:a16="http://schemas.microsoft.com/office/drawing/2014/main" id="{2724E1ED-9516-656A-3941-8E6898EC6A3B}"/>
              </a:ext>
            </a:extLst>
          </p:cNvPr>
          <p:cNvSpPr txBox="1"/>
          <p:nvPr/>
        </p:nvSpPr>
        <p:spPr>
          <a:xfrm>
            <a:off x="12607636" y="7439891"/>
            <a:ext cx="2022764" cy="789709"/>
          </a:xfrm>
          <a:prstGeom prst="rect">
            <a:avLst/>
          </a:prstGeom>
          <a:solidFill>
            <a:srgbClr val="FAF8F5"/>
          </a:solidFill>
        </p:spPr>
        <p:txBody>
          <a:bodyPr wrap="square" rtlCol="0">
            <a:spAutoFit/>
          </a:bodyPr>
          <a:lstStyle/>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1676</Words>
  <Application>Microsoft Macintosh PowerPoint</Application>
  <PresentationFormat>Custom</PresentationFormat>
  <Paragraphs>159</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Times New Roman</vt:lpstr>
      <vt:lpstr>DM Sans Medium</vt:lpstr>
      <vt:lpstr>Inter</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Febin Francis</cp:lastModifiedBy>
  <cp:revision>28</cp:revision>
  <dcterms:created xsi:type="dcterms:W3CDTF">2024-12-10T03:54:07Z</dcterms:created>
  <dcterms:modified xsi:type="dcterms:W3CDTF">2024-12-10T18:05:46Z</dcterms:modified>
</cp:coreProperties>
</file>